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336" r:id="rId3"/>
    <p:sldId id="337" r:id="rId4"/>
    <p:sldId id="334" r:id="rId5"/>
    <p:sldId id="338" r:id="rId6"/>
    <p:sldId id="339" r:id="rId7"/>
    <p:sldId id="322" r:id="rId8"/>
    <p:sldId id="317" r:id="rId9"/>
    <p:sldId id="318" r:id="rId10"/>
    <p:sldId id="319" r:id="rId11"/>
    <p:sldId id="335" r:id="rId12"/>
    <p:sldId id="340" r:id="rId13"/>
    <p:sldId id="320" r:id="rId14"/>
    <p:sldId id="341" r:id="rId15"/>
    <p:sldId id="331" r:id="rId16"/>
    <p:sldId id="332" r:id="rId17"/>
    <p:sldId id="323" r:id="rId1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194987"/>
    <a:srgbClr val="901AF2"/>
    <a:srgbClr val="008000"/>
    <a:srgbClr val="B96453"/>
    <a:srgbClr val="6AA27D"/>
    <a:srgbClr val="C9CC40"/>
    <a:srgbClr val="F8B2E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4" autoAdjust="0"/>
    <p:restoredTop sz="94650" autoAdjust="0"/>
  </p:normalViewPr>
  <p:slideViewPr>
    <p:cSldViewPr snapToGrid="0">
      <p:cViewPr>
        <p:scale>
          <a:sx n="50" d="100"/>
          <a:sy n="50" d="100"/>
        </p:scale>
        <p:origin x="-994" y="-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6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5" d="100"/>
          <a:sy n="75" d="100"/>
        </p:scale>
        <p:origin x="-2434" y="-8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7DB609E-C81F-4792-8BE4-54BD5B5419B5}" type="datetimeFigureOut">
              <a:rPr lang="en-US"/>
              <a:pPr>
                <a:defRPr/>
              </a:pPr>
              <a:t>5/24/2010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43AA39B-423B-4267-9748-E1E8AEF1DF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AA13C43-332F-4CB9-BA2D-3BC437FB3396}" type="datetimeFigureOut">
              <a:rPr lang="en-US"/>
              <a:pPr>
                <a:defRPr/>
              </a:pPr>
              <a:t>5/24/2010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DE34EA3-D1CC-4E4C-8FB1-0A5C60C290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828800"/>
            <a:ext cx="7772400" cy="1470025"/>
          </a:xfrm>
          <a:noFill/>
        </p:spPr>
        <p:txBody>
          <a:bodyPr/>
          <a:lstStyle>
            <a:lvl1pPr algn="ctr">
              <a:defRPr sz="3600">
                <a:solidFill>
                  <a:srgbClr val="CC003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5/24/2010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ICC 2010:  Alejandro Proano, and Loukas Lazos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C30E2-415F-40B1-9130-DBEF389803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5/24/2010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ICC 2010:  Alejandro Proano, and Loukas Lazos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97D8D-B042-48E6-8A39-8BC806AEEB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5/24/2010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993573" y="647382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49C45-E197-472A-9D4D-070B262090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5/24/2010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ICC 2010:  Alejandro Proano, and Loukas Lazos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D46C5-832E-4766-9A63-DFF8DB3CAA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5/24/2010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ICC 2010:  Alejandro Proano, and Loukas Lazos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444B9-B874-4B6C-B610-A2CB404053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5/24/2010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ICC 2010:  Alejandro Proano, and Loukas Lazos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DA2BF-6B8A-472F-A3AF-0CEC935B4E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5/24/2010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ICC 2010:  Alejandro Proano, and Loukas Lazos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938DE-6C9B-44E3-AF6B-3CFFCC01AB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5/24/2010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ICC 2010:  Alejandro Proano, and Loukas Lazos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5B0D5-8713-4EE2-9689-B5CDFC7931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5/24/2010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ICC 2010:  Alejandro Proano, and Loukas Lazos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F4AFC-AAEF-4BC0-A424-03794C53F9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5/24/2010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ICC 2010:  Alejandro Proano, and Loukas Lazos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04109-1C67-4FE7-8532-FDD6DA080F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76200"/>
            <a:ext cx="9144000" cy="609600"/>
          </a:xfrm>
          <a:prstGeom prst="rect">
            <a:avLst/>
          </a:prstGeom>
          <a:solidFill>
            <a:srgbClr val="CC0033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4613" y="838200"/>
            <a:ext cx="8991600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738" y="64738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5/24/2010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36520" y="6473825"/>
            <a:ext cx="3520440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s-ES" smtClean="0"/>
              <a:t>ICC 2010:  Alejandro Proano, and Loukas Lazos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2613" y="64738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ECA780C-E139-4A4C-B7EB-CCA5FB84CB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76200"/>
          </a:xfrm>
          <a:prstGeom prst="rect">
            <a:avLst/>
          </a:prstGeom>
          <a:solidFill>
            <a:srgbClr val="003366"/>
          </a:solidFill>
          <a:ln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5.png"/><Relationship Id="rId5" Type="http://schemas.openxmlformats.org/officeDocument/2006/relationships/oleObject" Target="../embeddings/oleObject28.bin"/><Relationship Id="rId4" Type="http://schemas.openxmlformats.org/officeDocument/2006/relationships/oleObject" Target="../embeddings/oleObject27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3" Type="http://schemas.openxmlformats.org/officeDocument/2006/relationships/oleObject" Target="../embeddings/oleObject29.bin"/><Relationship Id="rId7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31.bin"/><Relationship Id="rId11" Type="http://schemas.openxmlformats.org/officeDocument/2006/relationships/oleObject" Target="../embeddings/oleObject36.bin"/><Relationship Id="rId5" Type="http://schemas.openxmlformats.org/officeDocument/2006/relationships/image" Target="../media/image6.wmf"/><Relationship Id="rId10" Type="http://schemas.openxmlformats.org/officeDocument/2006/relationships/oleObject" Target="../embeddings/oleObject35.bin"/><Relationship Id="rId4" Type="http://schemas.openxmlformats.org/officeDocument/2006/relationships/oleObject" Target="../embeddings/oleObject30.bin"/><Relationship Id="rId9" Type="http://schemas.openxmlformats.org/officeDocument/2006/relationships/oleObject" Target="../embeddings/oleObject34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38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40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oleObject" Target="../embeddings/oleObject13.bin"/><Relationship Id="rId18" Type="http://schemas.openxmlformats.org/officeDocument/2006/relationships/oleObject" Target="../embeddings/oleObject18.bin"/><Relationship Id="rId3" Type="http://schemas.openxmlformats.org/officeDocument/2006/relationships/image" Target="../media/image6.wmf"/><Relationship Id="rId7" Type="http://schemas.openxmlformats.org/officeDocument/2006/relationships/oleObject" Target="../embeddings/oleObject7.bin"/><Relationship Id="rId12" Type="http://schemas.openxmlformats.org/officeDocument/2006/relationships/oleObject" Target="../embeddings/oleObject12.bin"/><Relationship Id="rId17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6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5.bin"/><Relationship Id="rId15" Type="http://schemas.openxmlformats.org/officeDocument/2006/relationships/oleObject" Target="../embeddings/oleObject15.bin"/><Relationship Id="rId10" Type="http://schemas.openxmlformats.org/officeDocument/2006/relationships/oleObject" Target="../embeddings/oleObject10.bin"/><Relationship Id="rId19" Type="http://schemas.openxmlformats.org/officeDocument/2006/relationships/oleObject" Target="../embeddings/oleObject19.bin"/><Relationship Id="rId4" Type="http://schemas.openxmlformats.org/officeDocument/2006/relationships/oleObject" Target="../embeddings/oleObject4.bin"/><Relationship Id="rId9" Type="http://schemas.openxmlformats.org/officeDocument/2006/relationships/oleObject" Target="../embeddings/oleObject9.bin"/><Relationship Id="rId14" Type="http://schemas.openxmlformats.org/officeDocument/2006/relationships/oleObject" Target="../embeddings/oleObject14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3.bin"/><Relationship Id="rId5" Type="http://schemas.openxmlformats.org/officeDocument/2006/relationships/oleObject" Target="../embeddings/oleObject22.bin"/><Relationship Id="rId10" Type="http://schemas.openxmlformats.org/officeDocument/2006/relationships/oleObject" Target="../embeddings/oleObject26.bin"/><Relationship Id="rId4" Type="http://schemas.openxmlformats.org/officeDocument/2006/relationships/oleObject" Target="../embeddings/oleObject21.bin"/><Relationship Id="rId9" Type="http://schemas.openxmlformats.org/officeDocument/2006/relationships/oleObject" Target="../embeddings/oleObject2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ctrTitle"/>
          </p:nvPr>
        </p:nvSpPr>
        <p:spPr>
          <a:xfrm>
            <a:off x="381000" y="1828800"/>
            <a:ext cx="8534400" cy="1470025"/>
          </a:xfrm>
          <a:noFill/>
        </p:spPr>
        <p:txBody>
          <a:bodyPr/>
          <a:lstStyle/>
          <a:p>
            <a:pPr eaLnBrk="1" hangingPunct="1"/>
            <a:r>
              <a:rPr lang="en-US" b="1" dirty="0" smtClean="0"/>
              <a:t>Selective Jamming Attacks </a:t>
            </a:r>
            <a:br>
              <a:rPr lang="en-US" b="1" dirty="0" smtClean="0"/>
            </a:br>
            <a:r>
              <a:rPr lang="en-US" b="1" dirty="0" smtClean="0"/>
              <a:t>in Wireless Networks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11267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Alejandro Proaño - Loukas Lazos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Dept. of Electrical and Computer Engineering 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University of Arizona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04775"/>
            <a:ext cx="9144000" cy="581025"/>
          </a:xfrm>
          <a:prstGeom prst="rect">
            <a:avLst/>
          </a:prstGeom>
          <a:solidFill>
            <a:srgbClr val="CC0033"/>
          </a:solidFill>
          <a:ln>
            <a:solidFill>
              <a:srgbClr val="C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CC0033"/>
              </a:solidFill>
            </a:endParaRPr>
          </a:p>
        </p:txBody>
      </p:sp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52400"/>
            <a:ext cx="4511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7" descr="C:\Users\Loukas\Desktop\UA-horiz 200-28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7838" y="906463"/>
            <a:ext cx="3059112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Real-time Packet Classification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152400" y="741363"/>
            <a:ext cx="8839200" cy="5867400"/>
          </a:xfrm>
        </p:spPr>
        <p:txBody>
          <a:bodyPr/>
          <a:lstStyle/>
          <a:p>
            <a:pPr marL="55563" indent="-55563"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solidFill>
                  <a:srgbClr val="0000FF"/>
                </a:solidFill>
              </a:rPr>
              <a:t>Problem</a:t>
            </a:r>
            <a:r>
              <a:rPr lang="en-US" dirty="0" smtClean="0"/>
              <a:t>: Can an eavesdropper decode before receiving the entire packet?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sz="1200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/>
              <a:t>Depends on the implementation of the highlighted blocks</a:t>
            </a:r>
          </a:p>
          <a:p>
            <a:pPr lvl="1" eaLnBrk="1" hangingPunct="1">
              <a:defRPr/>
            </a:pPr>
            <a:r>
              <a:rPr lang="en-US" dirty="0" smtClean="0"/>
              <a:t>Modulator defines how many bits are revealed per symbol transmitted</a:t>
            </a:r>
          </a:p>
          <a:p>
            <a:pPr lvl="1" eaLnBrk="1" hangingPunct="1">
              <a:defRPr/>
            </a:pPr>
            <a:r>
              <a:rPr lang="en-US" dirty="0" smtClean="0"/>
              <a:t>Channel defines how fast we can recover encoded blocks</a:t>
            </a:r>
          </a:p>
          <a:p>
            <a:pPr lvl="1" eaLnBrk="1" hangingPunct="1">
              <a:defRPr/>
            </a:pPr>
            <a:r>
              <a:rPr lang="en-US" dirty="0" smtClean="0"/>
              <a:t>Channel decoder defines how many errors we can afford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6" name="Rounded Rectangle 5"/>
          <p:cNvSpPr/>
          <p:nvPr/>
        </p:nvSpPr>
        <p:spPr>
          <a:xfrm>
            <a:off x="1165225" y="1892300"/>
            <a:ext cx="1239838" cy="69691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Source Encoder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797175" y="1892300"/>
            <a:ext cx="1241425" cy="69691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Channel Encoder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441825" y="1892300"/>
            <a:ext cx="1577975" cy="69691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/>
              <a:t>Interleaver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6423025" y="1892300"/>
            <a:ext cx="1544638" cy="69691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Modulator</a:t>
            </a:r>
          </a:p>
        </p:txBody>
      </p:sp>
      <p:cxnSp>
        <p:nvCxnSpPr>
          <p:cNvPr id="11" name="Straight Arrow Connector 10"/>
          <p:cNvCxnSpPr>
            <a:endCxn id="6" idx="1"/>
          </p:cNvCxnSpPr>
          <p:nvPr/>
        </p:nvCxnSpPr>
        <p:spPr>
          <a:xfrm flipV="1">
            <a:off x="403225" y="2241550"/>
            <a:ext cx="762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3"/>
            <a:endCxn id="7" idx="1"/>
          </p:cNvCxnSpPr>
          <p:nvPr/>
        </p:nvCxnSpPr>
        <p:spPr>
          <a:xfrm>
            <a:off x="2405063" y="2241550"/>
            <a:ext cx="392112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038600" y="2252663"/>
            <a:ext cx="392113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008688" y="2263775"/>
            <a:ext cx="392112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1208088" y="3841750"/>
            <a:ext cx="1241425" cy="69691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Source decoder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841625" y="3841750"/>
            <a:ext cx="1239838" cy="69691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Channel decoder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484688" y="3841750"/>
            <a:ext cx="1577975" cy="69691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/>
              <a:t>Deinterleaver</a:t>
            </a:r>
            <a:endParaRPr lang="en-US" dirty="0"/>
          </a:p>
        </p:txBody>
      </p:sp>
      <p:sp>
        <p:nvSpPr>
          <p:cNvPr id="28" name="Rounded Rectangle 27"/>
          <p:cNvSpPr/>
          <p:nvPr/>
        </p:nvSpPr>
        <p:spPr>
          <a:xfrm>
            <a:off x="6465888" y="3841750"/>
            <a:ext cx="1501775" cy="69691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Demodulator</a:t>
            </a:r>
          </a:p>
        </p:txBody>
      </p:sp>
      <p:cxnSp>
        <p:nvCxnSpPr>
          <p:cNvPr id="29" name="Straight Arrow Connector 28"/>
          <p:cNvCxnSpPr>
            <a:endCxn id="25" idx="1"/>
          </p:cNvCxnSpPr>
          <p:nvPr/>
        </p:nvCxnSpPr>
        <p:spPr>
          <a:xfrm flipV="1">
            <a:off x="446088" y="4189413"/>
            <a:ext cx="762000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5" idx="3"/>
            <a:endCxn id="26" idx="1"/>
          </p:cNvCxnSpPr>
          <p:nvPr/>
        </p:nvCxnSpPr>
        <p:spPr>
          <a:xfrm>
            <a:off x="2449513" y="4189413"/>
            <a:ext cx="392112" cy="1587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081463" y="4200525"/>
            <a:ext cx="392112" cy="1588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053138" y="4211638"/>
            <a:ext cx="390525" cy="1587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/>
          <p:cNvSpPr/>
          <p:nvPr/>
        </p:nvSpPr>
        <p:spPr>
          <a:xfrm>
            <a:off x="7707313" y="2806700"/>
            <a:ext cx="1241425" cy="69691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Wireless Channel</a:t>
            </a:r>
          </a:p>
        </p:txBody>
      </p:sp>
      <p:cxnSp>
        <p:nvCxnSpPr>
          <p:cNvPr id="35" name="Shape 34"/>
          <p:cNvCxnSpPr>
            <a:stCxn id="9" idx="3"/>
            <a:endCxn id="33" idx="0"/>
          </p:cNvCxnSpPr>
          <p:nvPr/>
        </p:nvCxnSpPr>
        <p:spPr>
          <a:xfrm>
            <a:off x="7967663" y="2241550"/>
            <a:ext cx="360362" cy="565150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hape 36"/>
          <p:cNvCxnSpPr>
            <a:stCxn id="33" idx="2"/>
            <a:endCxn id="28" idx="3"/>
          </p:cNvCxnSpPr>
          <p:nvPr/>
        </p:nvCxnSpPr>
        <p:spPr>
          <a:xfrm rot="5400000">
            <a:off x="7804944" y="3666332"/>
            <a:ext cx="685800" cy="360362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219075" y="1795463"/>
            <a:ext cx="828675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kern="0" dirty="0">
                <a:solidFill>
                  <a:srgbClr val="000000"/>
                </a:solidFill>
                <a:latin typeface="Calibri" pitchFamily="34" charset="0"/>
              </a:rPr>
              <a:t>Source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241300" y="3743325"/>
            <a:ext cx="85566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kern="0" dirty="0">
                <a:solidFill>
                  <a:srgbClr val="000000"/>
                </a:solidFill>
                <a:latin typeface="Calibri" pitchFamily="34" charset="0"/>
              </a:rPr>
              <a:t>Output</a:t>
            </a:r>
            <a:endParaRPr lang="en-US" dirty="0"/>
          </a:p>
        </p:txBody>
      </p:sp>
      <p:sp>
        <p:nvSpPr>
          <p:cNvPr id="40" name="Rounded Rectangle 39"/>
          <p:cNvSpPr/>
          <p:nvPr/>
        </p:nvSpPr>
        <p:spPr>
          <a:xfrm>
            <a:off x="2700338" y="1654175"/>
            <a:ext cx="5399087" cy="1109663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2700338" y="3656013"/>
            <a:ext cx="5399087" cy="111125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Date Placeholder 3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5/24/2010</a:t>
            </a:r>
            <a:endParaRPr lang="en-US" dirty="0"/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5241A8B-727F-464A-B67F-2C6A39F04874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42" name="Rounded Rectangle 41"/>
          <p:cNvSpPr/>
          <p:nvPr/>
        </p:nvSpPr>
        <p:spPr>
          <a:xfrm>
            <a:off x="7559675" y="2619375"/>
            <a:ext cx="1538288" cy="111125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Footer Placeholder 49"/>
          <p:cNvSpPr txBox="1">
            <a:spLocks/>
          </p:cNvSpPr>
          <p:nvPr/>
        </p:nvSpPr>
        <p:spPr>
          <a:xfrm>
            <a:off x="1889760" y="6473825"/>
            <a:ext cx="3930333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ICC 2010:  Alejandro Proano, and Loukas Lazos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- Real-time Packet Classification</a:t>
            </a:r>
          </a:p>
        </p:txBody>
      </p:sp>
      <p:sp>
        <p:nvSpPr>
          <p:cNvPr id="3079" name="Content Placeholder 2"/>
          <p:cNvSpPr>
            <a:spLocks noGrp="1"/>
          </p:cNvSpPr>
          <p:nvPr>
            <p:ph idx="1"/>
          </p:nvPr>
        </p:nvSpPr>
        <p:spPr>
          <a:xfrm>
            <a:off x="74613" y="838200"/>
            <a:ext cx="8991600" cy="5715000"/>
          </a:xfrm>
        </p:spPr>
        <p:txBody>
          <a:bodyPr/>
          <a:lstStyle/>
          <a:p>
            <a:r>
              <a:rPr lang="en-US" dirty="0" smtClean="0"/>
              <a:t>Assume:</a:t>
            </a:r>
          </a:p>
          <a:p>
            <a:r>
              <a:rPr lang="en-US" dirty="0" smtClean="0"/>
              <a:t>	</a:t>
            </a:r>
            <a:r>
              <a:rPr lang="en-US" sz="2000" dirty="0" smtClean="0"/>
              <a:t>Block </a:t>
            </a:r>
            <a:r>
              <a:rPr lang="en-US" sz="2000" dirty="0" err="1" smtClean="0"/>
              <a:t>interleaver</a:t>
            </a:r>
            <a:r>
              <a:rPr lang="en-US" sz="2000" dirty="0" smtClean="0"/>
              <a:t> of depth </a:t>
            </a:r>
            <a:r>
              <a:rPr lang="en-US" sz="2000" i="1" dirty="0" smtClean="0"/>
              <a:t>d bits </a:t>
            </a:r>
            <a:r>
              <a:rPr lang="en-US" sz="2000" dirty="0" smtClean="0"/>
              <a:t>that processes blocks of length </a:t>
            </a:r>
            <a:r>
              <a:rPr lang="en-US" sz="2000" i="1" dirty="0" smtClean="0"/>
              <a:t>n bits</a:t>
            </a:r>
          </a:p>
          <a:p>
            <a:r>
              <a:rPr lang="en-US" sz="2000" i="1" dirty="0" smtClean="0"/>
              <a:t>	a/b</a:t>
            </a:r>
            <a:r>
              <a:rPr lang="en-US" sz="2000" dirty="0" smtClean="0"/>
              <a:t>-rate </a:t>
            </a:r>
            <a:r>
              <a:rPr lang="en-US" sz="2000" dirty="0" err="1" smtClean="0"/>
              <a:t>convolutional</a:t>
            </a:r>
            <a:r>
              <a:rPr lang="en-US" sz="2000" dirty="0" smtClean="0"/>
              <a:t> encoder </a:t>
            </a:r>
          </a:p>
          <a:p>
            <a:r>
              <a:rPr lang="en-US" sz="2000" dirty="0" smtClean="0"/>
              <a:t>	Symbols of length </a:t>
            </a:r>
            <a:r>
              <a:rPr lang="en-US" sz="2000" i="1" dirty="0" smtClean="0"/>
              <a:t>q bits</a:t>
            </a:r>
          </a:p>
          <a:p>
            <a:endParaRPr lang="en-US" sz="2000" i="1" dirty="0" smtClean="0"/>
          </a:p>
          <a:p>
            <a:r>
              <a:rPr lang="en-US" dirty="0" smtClean="0"/>
              <a:t>To decode received data: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For 802.11a:</a:t>
            </a:r>
          </a:p>
          <a:p>
            <a:pPr lvl="1"/>
            <a:r>
              <a:rPr lang="en-US" dirty="0" smtClean="0"/>
              <a:t>24 bits per symbol at 6 Mbps, 216 bits per symbol at 54 Mbps</a:t>
            </a:r>
          </a:p>
          <a:p>
            <a:r>
              <a:rPr lang="en-US" sz="2000" dirty="0" smtClean="0"/>
              <a:t>	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5/24/2010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282819-BCD7-4675-8263-75E390B43C9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175" y="3333748"/>
            <a:ext cx="8421427" cy="216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49"/>
          <p:cNvSpPr txBox="1">
            <a:spLocks/>
          </p:cNvSpPr>
          <p:nvPr/>
        </p:nvSpPr>
        <p:spPr>
          <a:xfrm>
            <a:off x="1889760" y="6473825"/>
            <a:ext cx="3930333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ICC 2010:  Alejandro Proano, and Loukas Lazos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Prevention of Packet 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Packet Encryption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Key must be </a:t>
            </a:r>
            <a:r>
              <a:rPr lang="en-US" b="1" dirty="0" smtClean="0">
                <a:solidFill>
                  <a:srgbClr val="0000FF"/>
                </a:solidFill>
              </a:rPr>
              <a:t>a shared one </a:t>
            </a:r>
            <a:r>
              <a:rPr lang="en-US" dirty="0" smtClean="0"/>
              <a:t>for broadcast operations  </a:t>
            </a: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5/24/2010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6049C45-E197-472A-9D4D-070B2620905A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7" name="Picture 6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88118" y="2288223"/>
            <a:ext cx="5334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 bwMode="auto">
          <a:xfrm>
            <a:off x="3611880" y="2059623"/>
            <a:ext cx="1443038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13"/>
          <p:cNvGrpSpPr>
            <a:grpSpLocks/>
          </p:cNvGrpSpPr>
          <p:nvPr/>
        </p:nvGrpSpPr>
        <p:grpSpPr bwMode="auto">
          <a:xfrm>
            <a:off x="3611880" y="1566228"/>
            <a:ext cx="1371600" cy="307975"/>
            <a:chOff x="3500437" y="1905000"/>
            <a:chExt cx="1371600" cy="307777"/>
          </a:xfrm>
        </p:grpSpPr>
        <p:sp>
          <p:nvSpPr>
            <p:cNvPr id="18" name="Rectangle 17"/>
            <p:cNvSpPr/>
            <p:nvPr/>
          </p:nvSpPr>
          <p:spPr>
            <a:xfrm>
              <a:off x="3500437" y="1905000"/>
              <a:ext cx="1371600" cy="30460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 rot="5400000">
              <a:off x="3810892" y="2058094"/>
              <a:ext cx="304604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1"/>
            <p:cNvSpPr txBox="1">
              <a:spLocks noChangeArrowheads="1"/>
            </p:cNvSpPr>
            <p:nvPr/>
          </p:nvSpPr>
          <p:spPr bwMode="auto">
            <a:xfrm>
              <a:off x="3505201" y="1905000"/>
              <a:ext cx="5334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dirty="0" err="1"/>
                <a:t>hdr</a:t>
              </a:r>
              <a:endParaRPr lang="en-US" sz="1400" baseline="-25000" dirty="0"/>
            </a:p>
          </p:txBody>
        </p:sp>
        <p:sp>
          <p:nvSpPr>
            <p:cNvPr id="21" name="TextBox 12"/>
            <p:cNvSpPr txBox="1">
              <a:spLocks noChangeArrowheads="1"/>
            </p:cNvSpPr>
            <p:nvPr/>
          </p:nvSpPr>
          <p:spPr bwMode="auto">
            <a:xfrm>
              <a:off x="3962400" y="1905000"/>
              <a:ext cx="8382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/>
                <a:t>payload</a:t>
              </a:r>
              <a:endParaRPr lang="en-US" sz="1400" baseline="-25000"/>
            </a:p>
          </p:txBody>
        </p:sp>
      </p:grpSp>
      <p:cxnSp>
        <p:nvCxnSpPr>
          <p:cNvPr id="10" name="Straight Connector 9"/>
          <p:cNvCxnSpPr/>
          <p:nvPr/>
        </p:nvCxnSpPr>
        <p:spPr bwMode="auto">
          <a:xfrm>
            <a:off x="3686493" y="2407285"/>
            <a:ext cx="179387" cy="1682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Isosceles Triangle 10"/>
          <p:cNvSpPr/>
          <p:nvPr/>
        </p:nvSpPr>
        <p:spPr bwMode="auto">
          <a:xfrm rot="7920639">
            <a:off x="3564255" y="2259648"/>
            <a:ext cx="228600" cy="285750"/>
          </a:xfrm>
          <a:prstGeom prst="triangl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/>
        </p:nvCxnSpPr>
        <p:spPr bwMode="auto">
          <a:xfrm rot="10800000" flipV="1">
            <a:off x="4526280" y="2373948"/>
            <a:ext cx="263525" cy="1603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Isosceles Triangle 12"/>
          <p:cNvSpPr/>
          <p:nvPr/>
        </p:nvSpPr>
        <p:spPr bwMode="auto">
          <a:xfrm rot="14434571">
            <a:off x="4646930" y="2258060"/>
            <a:ext cx="228600" cy="285750"/>
          </a:xfrm>
          <a:prstGeom prst="triangl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33"/>
          <p:cNvSpPr>
            <a:spLocks noChangeArrowheads="1"/>
          </p:cNvSpPr>
          <p:nvPr/>
        </p:nvSpPr>
        <p:spPr bwMode="auto">
          <a:xfrm>
            <a:off x="2499360" y="1846263"/>
            <a:ext cx="3381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5" name="Rectangle 34"/>
          <p:cNvSpPr>
            <a:spLocks noChangeArrowheads="1"/>
          </p:cNvSpPr>
          <p:nvPr/>
        </p:nvSpPr>
        <p:spPr bwMode="auto">
          <a:xfrm>
            <a:off x="5745480" y="1811655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B</a:t>
            </a:r>
          </a:p>
        </p:txBody>
      </p:sp>
      <p:graphicFrame>
        <p:nvGraphicFramePr>
          <p:cNvPr id="16" name="Object 2"/>
          <p:cNvGraphicFramePr>
            <a:graphicFrameLocks noChangeAspect="1"/>
          </p:cNvGraphicFramePr>
          <p:nvPr/>
        </p:nvGraphicFramePr>
        <p:xfrm>
          <a:off x="2849880" y="1754823"/>
          <a:ext cx="304800" cy="457200"/>
        </p:xfrm>
        <a:graphic>
          <a:graphicData uri="http://schemas.openxmlformats.org/presentationml/2006/ole">
            <p:oleObj spid="_x0000_s41986" name="Visio" r:id="rId4" imgW="908710" imgH="1274826" progId="Visio.Drawing.11">
              <p:embed/>
            </p:oleObj>
          </a:graphicData>
        </a:graphic>
      </p:graphicFrame>
      <p:graphicFrame>
        <p:nvGraphicFramePr>
          <p:cNvPr id="17" name="Object 3"/>
          <p:cNvGraphicFramePr>
            <a:graphicFrameLocks noChangeAspect="1"/>
          </p:cNvGraphicFramePr>
          <p:nvPr/>
        </p:nvGraphicFramePr>
        <p:xfrm>
          <a:off x="5440680" y="1678623"/>
          <a:ext cx="304800" cy="457200"/>
        </p:xfrm>
        <a:graphic>
          <a:graphicData uri="http://schemas.openxmlformats.org/presentationml/2006/ole">
            <p:oleObj spid="_x0000_s41987" name="Visio" r:id="rId5" imgW="908710" imgH="1274826" progId="Visio.Drawing.11">
              <p:embed/>
            </p:oleObj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3352800" y="1374140"/>
            <a:ext cx="330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+mj-lt"/>
              </a:rPr>
              <a:t>{</a:t>
            </a:r>
            <a:endParaRPr lang="en-US" sz="3600" dirty="0"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92040" y="1369060"/>
            <a:ext cx="330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+mj-lt"/>
              </a:rPr>
              <a:t>}</a:t>
            </a:r>
            <a:endParaRPr lang="en-US" sz="3600" dirty="0">
              <a:latin typeface="+mj-lt"/>
            </a:endParaRPr>
          </a:p>
        </p:txBody>
      </p:sp>
      <p:sp>
        <p:nvSpPr>
          <p:cNvPr id="24" name="Rectangle 34"/>
          <p:cNvSpPr>
            <a:spLocks noChangeArrowheads="1"/>
          </p:cNvSpPr>
          <p:nvPr/>
        </p:nvSpPr>
        <p:spPr bwMode="auto">
          <a:xfrm>
            <a:off x="5013960" y="1704975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K</a:t>
            </a:r>
            <a:endParaRPr lang="en-US" dirty="0"/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6163" y="1549401"/>
            <a:ext cx="1392237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/>
        </p:nvSpPr>
        <p:spPr>
          <a:xfrm>
            <a:off x="1543050" y="3771900"/>
            <a:ext cx="2032000" cy="495300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ciphertext</a:t>
            </a:r>
            <a:r>
              <a:rPr lang="en-US" dirty="0" smtClean="0"/>
              <a:t> block</a:t>
            </a:r>
            <a:endParaRPr lang="en-US" dirty="0"/>
          </a:p>
        </p:txBody>
      </p:sp>
      <p:sp>
        <p:nvSpPr>
          <p:cNvPr id="28" name="Flowchart: Or 27"/>
          <p:cNvSpPr/>
          <p:nvPr/>
        </p:nvSpPr>
        <p:spPr>
          <a:xfrm>
            <a:off x="2393950" y="4612640"/>
            <a:ext cx="330200" cy="330200"/>
          </a:xfrm>
          <a:prstGeom prst="flowChar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543050" y="6052820"/>
            <a:ext cx="2032000" cy="495300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plaintext  block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244090" y="5260340"/>
            <a:ext cx="681990" cy="495300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d</a:t>
            </a:r>
            <a:r>
              <a:rPr lang="en-US" baseline="-25000" dirty="0" err="1" smtClean="0"/>
              <a:t>K</a:t>
            </a:r>
            <a:endParaRPr lang="en-US" baseline="-25000" dirty="0"/>
          </a:p>
        </p:txBody>
      </p:sp>
      <p:cxnSp>
        <p:nvCxnSpPr>
          <p:cNvPr id="32" name="Straight Arrow Connector 31"/>
          <p:cNvCxnSpPr>
            <a:stCxn id="27" idx="2"/>
            <a:endCxn id="28" idx="0"/>
          </p:cNvCxnSpPr>
          <p:nvPr/>
        </p:nvCxnSpPr>
        <p:spPr>
          <a:xfrm rot="5400000">
            <a:off x="2386330" y="4439920"/>
            <a:ext cx="34544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>
            <a:off x="2393950" y="5118100"/>
            <a:ext cx="3302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>
            <a:off x="2409190" y="5910580"/>
            <a:ext cx="3302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826770" y="4513580"/>
            <a:ext cx="681990" cy="495300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IV</a:t>
            </a:r>
            <a:endParaRPr lang="en-US" baseline="-25000" dirty="0"/>
          </a:p>
        </p:txBody>
      </p:sp>
      <p:cxnSp>
        <p:nvCxnSpPr>
          <p:cNvPr id="36" name="Straight Arrow Connector 35"/>
          <p:cNvCxnSpPr>
            <a:stCxn id="35" idx="3"/>
            <a:endCxn id="28" idx="2"/>
          </p:cNvCxnSpPr>
          <p:nvPr/>
        </p:nvCxnSpPr>
        <p:spPr>
          <a:xfrm>
            <a:off x="1508760" y="4761230"/>
            <a:ext cx="885190" cy="165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3890010" y="3787140"/>
            <a:ext cx="2032000" cy="495300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ciphertext</a:t>
            </a:r>
            <a:r>
              <a:rPr lang="en-US" dirty="0" smtClean="0"/>
              <a:t> block</a:t>
            </a:r>
            <a:endParaRPr lang="en-US" dirty="0"/>
          </a:p>
        </p:txBody>
      </p:sp>
      <p:sp>
        <p:nvSpPr>
          <p:cNvPr id="40" name="Flowchart: Or 39"/>
          <p:cNvSpPr/>
          <p:nvPr/>
        </p:nvSpPr>
        <p:spPr>
          <a:xfrm>
            <a:off x="4740910" y="4627880"/>
            <a:ext cx="330200" cy="330200"/>
          </a:xfrm>
          <a:prstGeom prst="flowChar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3890010" y="6068060"/>
            <a:ext cx="2032000" cy="495300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plaintext  block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4591050" y="5275580"/>
            <a:ext cx="681990" cy="495300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d</a:t>
            </a:r>
            <a:r>
              <a:rPr lang="en-US" baseline="-25000" dirty="0" err="1" smtClean="0"/>
              <a:t>K</a:t>
            </a:r>
            <a:endParaRPr lang="en-US" baseline="-25000" dirty="0"/>
          </a:p>
        </p:txBody>
      </p:sp>
      <p:cxnSp>
        <p:nvCxnSpPr>
          <p:cNvPr id="43" name="Straight Arrow Connector 42"/>
          <p:cNvCxnSpPr>
            <a:stCxn id="39" idx="2"/>
            <a:endCxn id="40" idx="0"/>
          </p:cNvCxnSpPr>
          <p:nvPr/>
        </p:nvCxnSpPr>
        <p:spPr>
          <a:xfrm rot="5400000">
            <a:off x="4733290" y="4455160"/>
            <a:ext cx="34544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rot="5400000">
            <a:off x="4740910" y="5133340"/>
            <a:ext cx="3302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5400000">
            <a:off x="4756150" y="5925820"/>
            <a:ext cx="3302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stCxn id="29" idx="3"/>
            <a:endCxn id="40" idx="2"/>
          </p:cNvCxnSpPr>
          <p:nvPr/>
        </p:nvCxnSpPr>
        <p:spPr>
          <a:xfrm flipV="1">
            <a:off x="3575050" y="4792980"/>
            <a:ext cx="1165860" cy="1507490"/>
          </a:xfrm>
          <a:prstGeom prst="bentConnector3">
            <a:avLst>
              <a:gd name="adj1" fmla="val 16013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5791200" y="4130040"/>
            <a:ext cx="14285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latin typeface="+mj-lt"/>
              </a:rPr>
              <a:t>. . .</a:t>
            </a:r>
            <a:endParaRPr lang="en-US" sz="8000" dirty="0">
              <a:latin typeface="+mj-lt"/>
            </a:endParaRPr>
          </a:p>
        </p:txBody>
      </p:sp>
      <p:sp>
        <p:nvSpPr>
          <p:cNvPr id="46" name="Footer Placeholder 49"/>
          <p:cNvSpPr txBox="1">
            <a:spLocks/>
          </p:cNvSpPr>
          <p:nvPr/>
        </p:nvSpPr>
        <p:spPr>
          <a:xfrm>
            <a:off x="1889760" y="6473825"/>
            <a:ext cx="3930333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ICC 2010:  Alejandro Proano, and Loukas Lazos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Mapping to Commitment Schemes</a:t>
            </a:r>
          </a:p>
        </p:txBody>
      </p:sp>
      <p:sp>
        <p:nvSpPr>
          <p:cNvPr id="112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484121"/>
            <a:ext cx="8625840" cy="1082040"/>
          </a:xfrm>
        </p:spPr>
        <p:txBody>
          <a:bodyPr/>
          <a:lstStyle/>
          <a:p>
            <a:pPr marL="166688" indent="1588" eaLnBrk="1" hangingPunct="1">
              <a:defRPr/>
            </a:pPr>
            <a:r>
              <a:rPr lang="en-US" b="1" dirty="0" smtClean="0">
                <a:solidFill>
                  <a:srgbClr val="0000FF"/>
                </a:solidFill>
              </a:rPr>
              <a:t>Hiding property</a:t>
            </a:r>
            <a:r>
              <a:rPr lang="en-US" dirty="0" smtClean="0"/>
              <a:t>:  No information about </a:t>
            </a:r>
            <a:r>
              <a:rPr lang="en-US" i="1" dirty="0" smtClean="0"/>
              <a:t>m</a:t>
            </a:r>
            <a:r>
              <a:rPr lang="en-US" dirty="0" smtClean="0"/>
              <a:t> can be inferred until </a:t>
            </a:r>
            <a:r>
              <a:rPr lang="en-US" i="1" dirty="0" smtClean="0"/>
              <a:t>d</a:t>
            </a:r>
            <a:r>
              <a:rPr lang="en-US" dirty="0" smtClean="0"/>
              <a:t> is released.</a:t>
            </a:r>
          </a:p>
          <a:p>
            <a:pPr marL="166688" indent="1588" eaLnBrk="1" hangingPunct="1">
              <a:defRPr/>
            </a:pPr>
            <a:endParaRPr lang="en-US" dirty="0" smtClean="0"/>
          </a:p>
          <a:p>
            <a:pPr marL="166688" indent="1588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marL="166688" indent="1588"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sp>
        <p:nvSpPr>
          <p:cNvPr id="38" name="Date Placeholder 3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5/24/2010</a:t>
            </a:r>
            <a:endParaRPr lang="en-US"/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46CC6C6-8E0F-4D9A-A9D1-30D35041A96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8" name="Rectangle 33"/>
          <p:cNvSpPr>
            <a:spLocks noChangeArrowheads="1"/>
          </p:cNvSpPr>
          <p:nvPr/>
        </p:nvSpPr>
        <p:spPr bwMode="auto">
          <a:xfrm>
            <a:off x="846029" y="1222782"/>
            <a:ext cx="188250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Committer</a:t>
            </a:r>
          </a:p>
          <a:p>
            <a:pPr algn="ctr"/>
            <a:r>
              <a:rPr lang="en-US" dirty="0" smtClean="0">
                <a:latin typeface="+mj-lt"/>
              </a:rPr>
              <a:t>(</a:t>
            </a:r>
            <a:r>
              <a:rPr lang="en-US" i="1" dirty="0" err="1" smtClean="0">
                <a:latin typeface="+mj-lt"/>
              </a:rPr>
              <a:t>C,d</a:t>
            </a:r>
            <a:r>
              <a:rPr lang="en-US" dirty="0" smtClean="0">
                <a:latin typeface="+mj-lt"/>
              </a:rPr>
              <a:t>) = commit(</a:t>
            </a:r>
            <a:r>
              <a:rPr lang="en-US" i="1" dirty="0" smtClean="0">
                <a:latin typeface="+mj-lt"/>
              </a:rPr>
              <a:t>m</a:t>
            </a:r>
            <a:r>
              <a:rPr lang="en-US" dirty="0" smtClean="0">
                <a:latin typeface="+mj-lt"/>
              </a:rPr>
              <a:t>)</a:t>
            </a:r>
            <a:endParaRPr lang="en-US" dirty="0">
              <a:latin typeface="+mj-lt"/>
            </a:endParaRPr>
          </a:p>
        </p:txBody>
      </p:sp>
      <p:grpSp>
        <p:nvGrpSpPr>
          <p:cNvPr id="10" name="Group 42"/>
          <p:cNvGrpSpPr>
            <a:grpSpLocks/>
          </p:cNvGrpSpPr>
          <p:nvPr/>
        </p:nvGrpSpPr>
        <p:grpSpPr bwMode="auto">
          <a:xfrm>
            <a:off x="2728877" y="1019372"/>
            <a:ext cx="490108" cy="981206"/>
            <a:chOff x="1981536" y="3886200"/>
            <a:chExt cx="457379" cy="1067553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1981536" y="3886200"/>
              <a:ext cx="455967" cy="17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1905289" y="4420128"/>
              <a:ext cx="1065839" cy="14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981536" y="4950326"/>
              <a:ext cx="455967" cy="17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43"/>
          <p:cNvGrpSpPr>
            <a:grpSpLocks/>
          </p:cNvGrpSpPr>
          <p:nvPr/>
        </p:nvGrpSpPr>
        <p:grpSpPr bwMode="auto">
          <a:xfrm rot="10800000">
            <a:off x="5563630" y="1020442"/>
            <a:ext cx="503719" cy="988750"/>
            <a:chOff x="1980688" y="3879981"/>
            <a:chExt cx="470082" cy="1074505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1980688" y="3888535"/>
              <a:ext cx="457378" cy="17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>
              <a:off x="1917090" y="4412250"/>
              <a:ext cx="1065949" cy="14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980688" y="4952774"/>
              <a:ext cx="457378" cy="17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Arrow Connector 11"/>
          <p:cNvCxnSpPr/>
          <p:nvPr/>
        </p:nvCxnSpPr>
        <p:spPr bwMode="auto">
          <a:xfrm>
            <a:off x="3217468" y="1205737"/>
            <a:ext cx="234464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50"/>
          <p:cNvSpPr>
            <a:spLocks noChangeArrowheads="1"/>
          </p:cNvSpPr>
          <p:nvPr/>
        </p:nvSpPr>
        <p:spPr bwMode="auto">
          <a:xfrm>
            <a:off x="4072412" y="852767"/>
            <a:ext cx="3048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dirty="0" smtClean="0">
                <a:latin typeface="+mj-lt"/>
              </a:rPr>
              <a:t>C</a:t>
            </a:r>
            <a:endParaRPr lang="en-US" i="1" baseline="-25000" dirty="0">
              <a:latin typeface="+mj-lt"/>
            </a:endParaRPr>
          </a:p>
        </p:txBody>
      </p:sp>
      <p:sp>
        <p:nvSpPr>
          <p:cNvPr id="24" name="Rectangle 33"/>
          <p:cNvSpPr>
            <a:spLocks noChangeArrowheads="1"/>
          </p:cNvSpPr>
          <p:nvPr/>
        </p:nvSpPr>
        <p:spPr bwMode="auto">
          <a:xfrm>
            <a:off x="6540022" y="1192302"/>
            <a:ext cx="9028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Verifier</a:t>
            </a:r>
          </a:p>
        </p:txBody>
      </p:sp>
      <p:graphicFrame>
        <p:nvGraphicFramePr>
          <p:cNvPr id="25" name="Object 2"/>
          <p:cNvGraphicFramePr>
            <a:graphicFrameLocks noChangeAspect="1"/>
          </p:cNvGraphicFramePr>
          <p:nvPr/>
        </p:nvGraphicFramePr>
        <p:xfrm>
          <a:off x="2804160" y="1251903"/>
          <a:ext cx="304800" cy="457200"/>
        </p:xfrm>
        <a:graphic>
          <a:graphicData uri="http://schemas.openxmlformats.org/presentationml/2006/ole">
            <p:oleObj spid="_x0000_s50181" name="Visio" r:id="rId3" imgW="908710" imgH="1274826" progId="Visio.Drawing.11">
              <p:embed/>
            </p:oleObj>
          </a:graphicData>
        </a:graphic>
      </p:graphicFrame>
      <p:graphicFrame>
        <p:nvGraphicFramePr>
          <p:cNvPr id="50182" name="Object 2"/>
          <p:cNvGraphicFramePr>
            <a:graphicFrameLocks noChangeAspect="1"/>
          </p:cNvGraphicFramePr>
          <p:nvPr/>
        </p:nvGraphicFramePr>
        <p:xfrm>
          <a:off x="5699125" y="1222058"/>
          <a:ext cx="304800" cy="457200"/>
        </p:xfrm>
        <a:graphic>
          <a:graphicData uri="http://schemas.openxmlformats.org/presentationml/2006/ole">
            <p:oleObj spid="_x0000_s50182" name="Visio" r:id="rId4" imgW="908710" imgH="1274826" progId="Visio.Drawing.11">
              <p:embed/>
            </p:oleObj>
          </a:graphicData>
        </a:graphic>
      </p:graphicFrame>
      <p:cxnSp>
        <p:nvCxnSpPr>
          <p:cNvPr id="27" name="Straight Arrow Connector 26"/>
          <p:cNvCxnSpPr/>
          <p:nvPr/>
        </p:nvCxnSpPr>
        <p:spPr bwMode="auto">
          <a:xfrm>
            <a:off x="3217468" y="1708657"/>
            <a:ext cx="234464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50"/>
          <p:cNvSpPr>
            <a:spLocks noChangeArrowheads="1"/>
          </p:cNvSpPr>
          <p:nvPr/>
        </p:nvSpPr>
        <p:spPr bwMode="auto">
          <a:xfrm>
            <a:off x="4102892" y="1355687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dirty="0" smtClean="0">
                <a:latin typeface="+mj-lt"/>
              </a:rPr>
              <a:t>d</a:t>
            </a:r>
            <a:endParaRPr lang="en-US" i="1" baseline="-25000" dirty="0">
              <a:latin typeface="+mj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206379" y="1537454"/>
            <a:ext cx="1559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latin typeface="+mj-lt"/>
              </a:rPr>
              <a:t>m</a:t>
            </a:r>
            <a:r>
              <a:rPr lang="en-US" dirty="0" smtClean="0">
                <a:latin typeface="+mj-lt"/>
              </a:rPr>
              <a:t> =open (</a:t>
            </a:r>
            <a:r>
              <a:rPr lang="en-US" i="1" dirty="0" smtClean="0">
                <a:latin typeface="+mj-lt"/>
              </a:rPr>
              <a:t>C, d</a:t>
            </a:r>
            <a:r>
              <a:rPr lang="en-US" dirty="0" smtClean="0">
                <a:latin typeface="+mj-lt"/>
              </a:rPr>
              <a:t>)</a:t>
            </a:r>
            <a:endParaRPr lang="en-US" dirty="0">
              <a:latin typeface="+mj-lt"/>
            </a:endParaRPr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82640" y="5273040"/>
            <a:ext cx="3857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1" name="Object 6"/>
          <p:cNvGraphicFramePr>
            <a:graphicFrameLocks noChangeAspect="1"/>
          </p:cNvGraphicFramePr>
          <p:nvPr/>
        </p:nvGraphicFramePr>
        <p:xfrm>
          <a:off x="5946140" y="4114800"/>
          <a:ext cx="304800" cy="457200"/>
        </p:xfrm>
        <a:graphic>
          <a:graphicData uri="http://schemas.openxmlformats.org/presentationml/2006/ole">
            <p:oleObj spid="_x0000_s50183" name="Visio" r:id="rId6" imgW="908710" imgH="1274826" progId="Visio.Drawing.11">
              <p:embed/>
            </p:oleObj>
          </a:graphicData>
        </a:graphic>
      </p:graphicFrame>
      <p:graphicFrame>
        <p:nvGraphicFramePr>
          <p:cNvPr id="50184" name="Object 6"/>
          <p:cNvGraphicFramePr>
            <a:graphicFrameLocks noChangeAspect="1"/>
          </p:cNvGraphicFramePr>
          <p:nvPr/>
        </p:nvGraphicFramePr>
        <p:xfrm>
          <a:off x="5168265" y="3993198"/>
          <a:ext cx="304800" cy="457200"/>
        </p:xfrm>
        <a:graphic>
          <a:graphicData uri="http://schemas.openxmlformats.org/presentationml/2006/ole">
            <p:oleObj spid="_x0000_s50184" name="Visio" r:id="rId7" imgW="908710" imgH="1274826" progId="Visio.Drawing.11">
              <p:embed/>
            </p:oleObj>
          </a:graphicData>
        </a:graphic>
      </p:graphicFrame>
      <p:graphicFrame>
        <p:nvGraphicFramePr>
          <p:cNvPr id="50185" name="Object 6"/>
          <p:cNvGraphicFramePr>
            <a:graphicFrameLocks noChangeAspect="1"/>
          </p:cNvGraphicFramePr>
          <p:nvPr/>
        </p:nvGraphicFramePr>
        <p:xfrm>
          <a:off x="4939665" y="4770438"/>
          <a:ext cx="304800" cy="457200"/>
        </p:xfrm>
        <a:graphic>
          <a:graphicData uri="http://schemas.openxmlformats.org/presentationml/2006/ole">
            <p:oleObj spid="_x0000_s50185" name="Visio" r:id="rId8" imgW="908710" imgH="1274826" progId="Visio.Drawing.11">
              <p:embed/>
            </p:oleObj>
          </a:graphicData>
        </a:graphic>
      </p:graphicFrame>
      <p:graphicFrame>
        <p:nvGraphicFramePr>
          <p:cNvPr id="50186" name="Object 6"/>
          <p:cNvGraphicFramePr>
            <a:graphicFrameLocks noChangeAspect="1"/>
          </p:cNvGraphicFramePr>
          <p:nvPr/>
        </p:nvGraphicFramePr>
        <p:xfrm>
          <a:off x="6737985" y="3657918"/>
          <a:ext cx="304800" cy="457200"/>
        </p:xfrm>
        <a:graphic>
          <a:graphicData uri="http://schemas.openxmlformats.org/presentationml/2006/ole">
            <p:oleObj spid="_x0000_s50186" name="Visio" r:id="rId9" imgW="908710" imgH="1274826" progId="Visio.Drawing.11">
              <p:embed/>
            </p:oleObj>
          </a:graphicData>
        </a:graphic>
      </p:graphicFrame>
      <p:graphicFrame>
        <p:nvGraphicFramePr>
          <p:cNvPr id="50187" name="Object 6"/>
          <p:cNvGraphicFramePr>
            <a:graphicFrameLocks noChangeAspect="1"/>
          </p:cNvGraphicFramePr>
          <p:nvPr/>
        </p:nvGraphicFramePr>
        <p:xfrm>
          <a:off x="5716905" y="3353118"/>
          <a:ext cx="304800" cy="457200"/>
        </p:xfrm>
        <a:graphic>
          <a:graphicData uri="http://schemas.openxmlformats.org/presentationml/2006/ole">
            <p:oleObj spid="_x0000_s50187" name="Visio" r:id="rId10" imgW="908710" imgH="1274826" progId="Visio.Drawing.11">
              <p:embed/>
            </p:oleObj>
          </a:graphicData>
        </a:graphic>
      </p:graphicFrame>
      <p:graphicFrame>
        <p:nvGraphicFramePr>
          <p:cNvPr id="50188" name="Object 6"/>
          <p:cNvGraphicFramePr>
            <a:graphicFrameLocks noChangeAspect="1"/>
          </p:cNvGraphicFramePr>
          <p:nvPr/>
        </p:nvGraphicFramePr>
        <p:xfrm>
          <a:off x="7179945" y="4633278"/>
          <a:ext cx="304800" cy="457200"/>
        </p:xfrm>
        <a:graphic>
          <a:graphicData uri="http://schemas.openxmlformats.org/presentationml/2006/ole">
            <p:oleObj spid="_x0000_s50188" name="Visio" r:id="rId11" imgW="908710" imgH="1274826" progId="Visio.Drawing.11">
              <p:embed/>
            </p:oleObj>
          </a:graphicData>
        </a:graphic>
      </p:graphicFrame>
      <p:sp>
        <p:nvSpPr>
          <p:cNvPr id="37" name="Oval 36"/>
          <p:cNvSpPr/>
          <p:nvPr/>
        </p:nvSpPr>
        <p:spPr>
          <a:xfrm>
            <a:off x="4602480" y="3185160"/>
            <a:ext cx="2880360" cy="2636520"/>
          </a:xfrm>
          <a:prstGeom prst="ellipse">
            <a:avLst/>
          </a:prstGeom>
          <a:noFill/>
          <a:ln w="635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3"/>
          <p:cNvSpPr>
            <a:spLocks noChangeArrowheads="1"/>
          </p:cNvSpPr>
          <p:nvPr/>
        </p:nvSpPr>
        <p:spPr bwMode="auto">
          <a:xfrm>
            <a:off x="5692890" y="4514622"/>
            <a:ext cx="8451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sender</a:t>
            </a:r>
            <a:endParaRPr lang="en-US" dirty="0">
              <a:latin typeface="+mj-lt"/>
            </a:endParaRPr>
          </a:p>
        </p:txBody>
      </p:sp>
      <p:sp>
        <p:nvSpPr>
          <p:cNvPr id="41" name="Rectangle 33"/>
          <p:cNvSpPr>
            <a:spLocks noChangeArrowheads="1"/>
          </p:cNvSpPr>
          <p:nvPr/>
        </p:nvSpPr>
        <p:spPr bwMode="auto">
          <a:xfrm>
            <a:off x="6197448" y="5337582"/>
            <a:ext cx="9332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jammer</a:t>
            </a:r>
            <a:endParaRPr lang="en-US" dirty="0">
              <a:latin typeface="+mj-lt"/>
            </a:endParaRPr>
          </a:p>
        </p:txBody>
      </p:sp>
      <p:sp>
        <p:nvSpPr>
          <p:cNvPr id="42" name="Rectangle 33"/>
          <p:cNvSpPr>
            <a:spLocks noChangeArrowheads="1"/>
          </p:cNvSpPr>
          <p:nvPr/>
        </p:nvSpPr>
        <p:spPr bwMode="auto">
          <a:xfrm>
            <a:off x="7522369" y="3645942"/>
            <a:ext cx="10266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receivers</a:t>
            </a:r>
            <a:endParaRPr lang="en-US" dirty="0">
              <a:latin typeface="+mj-lt"/>
            </a:endParaRPr>
          </a:p>
        </p:txBody>
      </p:sp>
      <p:cxnSp>
        <p:nvCxnSpPr>
          <p:cNvPr id="44" name="Straight Arrow Connector 43"/>
          <p:cNvCxnSpPr>
            <a:stCxn id="42" idx="1"/>
          </p:cNvCxnSpPr>
          <p:nvPr/>
        </p:nvCxnSpPr>
        <p:spPr>
          <a:xfrm rot="10800000" flipV="1">
            <a:off x="7101841" y="3830608"/>
            <a:ext cx="420529" cy="101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42" idx="1"/>
          </p:cNvCxnSpPr>
          <p:nvPr/>
        </p:nvCxnSpPr>
        <p:spPr>
          <a:xfrm rot="10800000" flipV="1">
            <a:off x="7345681" y="3830608"/>
            <a:ext cx="176689" cy="7718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3"/>
          <p:cNvSpPr txBox="1">
            <a:spLocks noChangeArrowheads="1"/>
          </p:cNvSpPr>
          <p:nvPr/>
        </p:nvSpPr>
        <p:spPr bwMode="auto">
          <a:xfrm>
            <a:off x="60960" y="3352800"/>
            <a:ext cx="4419600" cy="304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66688" marR="0" lvl="0" indent="15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Committer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 </a:t>
            </a:r>
            <a:r>
              <a:rPr lang="en-US" sz="2400" dirty="0" smtClean="0">
                <a:latin typeface="+mn-lt"/>
                <a:cs typeface="+mn-cs"/>
                <a:sym typeface="Wingdings" pitchFamily="2" charset="2"/>
              </a:rPr>
              <a:t>S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ender</a:t>
            </a:r>
          </a:p>
          <a:p>
            <a:pPr marL="166688" marR="0" lvl="0" indent="15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4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  <a:sym typeface="Wingdings" pitchFamily="2" charset="2"/>
            </a:endParaRPr>
          </a:p>
          <a:p>
            <a:pPr marL="166688" marR="0" lvl="0" indent="15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400" dirty="0" smtClean="0">
                <a:latin typeface="+mn-lt"/>
                <a:cs typeface="+mn-cs"/>
                <a:sym typeface="Wingdings" pitchFamily="2" charset="2"/>
              </a:rPr>
              <a:t>Verifier  Any receiver (including the jammer)</a:t>
            </a:r>
          </a:p>
          <a:p>
            <a:pPr marL="166688" marR="0" lvl="0" indent="15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2400" dirty="0" smtClean="0">
              <a:latin typeface="+mn-lt"/>
              <a:cs typeface="+mn-cs"/>
              <a:sym typeface="Wingdings" pitchFamily="2" charset="2"/>
            </a:endParaRPr>
          </a:p>
          <a:p>
            <a:pPr marL="166688" marR="0" lvl="0" indent="15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Committed value transmitted packet</a:t>
            </a:r>
            <a:endParaRPr kumimoji="0" lang="en-US" sz="24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66688" marR="0" lvl="0" indent="15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66688" marR="0" lvl="0" indent="15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66688" marR="0" lvl="0" indent="15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3" name="Footer Placeholder 49"/>
          <p:cNvSpPr txBox="1">
            <a:spLocks/>
          </p:cNvSpPr>
          <p:nvPr/>
        </p:nvSpPr>
        <p:spPr>
          <a:xfrm>
            <a:off x="1889760" y="6473825"/>
            <a:ext cx="3930333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ICC 2010:  Alejandro Proano, and Loukas Lazos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7" grpId="0" animBg="1"/>
      <p:bldP spid="40" grpId="0"/>
      <p:bldP spid="41" grpId="0"/>
      <p:bldP spid="42" grpId="0"/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Simple Commitment Scheme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13" y="838201"/>
            <a:ext cx="8991600" cy="944880"/>
          </a:xfrm>
        </p:spPr>
        <p:txBody>
          <a:bodyPr/>
          <a:lstStyle/>
          <a:p>
            <a:r>
              <a:rPr lang="en-US" dirty="0" smtClean="0"/>
              <a:t>Choose a random key </a:t>
            </a:r>
            <a:r>
              <a:rPr lang="en-US" i="1" dirty="0" smtClean="0"/>
              <a:t>K</a:t>
            </a:r>
            <a:r>
              <a:rPr lang="en-US" dirty="0" smtClean="0"/>
              <a:t> of length q;   q: information bits per symbol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5/24/2010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6049C45-E197-472A-9D4D-070B2620905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6" name="Rectangle 33"/>
          <p:cNvSpPr>
            <a:spLocks noChangeArrowheads="1"/>
          </p:cNvSpPr>
          <p:nvPr/>
        </p:nvSpPr>
        <p:spPr bwMode="auto">
          <a:xfrm>
            <a:off x="1038838" y="1634262"/>
            <a:ext cx="149688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Committer</a:t>
            </a:r>
          </a:p>
          <a:p>
            <a:pPr algn="ctr"/>
            <a:endParaRPr lang="en-US" dirty="0" smtClean="0">
              <a:latin typeface="+mj-lt"/>
            </a:endParaRPr>
          </a:p>
          <a:p>
            <a:pPr algn="ctr"/>
            <a:r>
              <a:rPr lang="en-US" i="1" dirty="0" smtClean="0">
                <a:latin typeface="+mj-lt"/>
              </a:rPr>
              <a:t>C = E</a:t>
            </a:r>
            <a:r>
              <a:rPr lang="en-US" baseline="-25000" dirty="0" smtClean="0">
                <a:latin typeface="+mj-lt"/>
              </a:rPr>
              <a:t>K</a:t>
            </a:r>
            <a:r>
              <a:rPr lang="en-US" dirty="0" smtClean="0">
                <a:latin typeface="+mj-lt"/>
              </a:rPr>
              <a:t>(</a:t>
            </a:r>
            <a:r>
              <a:rPr lang="en-US" i="1" dirty="0" smtClean="0">
                <a:latin typeface="+mj-lt"/>
              </a:rPr>
              <a:t>m</a:t>
            </a:r>
            <a:r>
              <a:rPr lang="en-US" dirty="0" smtClean="0">
                <a:latin typeface="+mj-lt"/>
              </a:rPr>
              <a:t>||</a:t>
            </a:r>
            <a:r>
              <a:rPr lang="en-US" i="1" dirty="0" smtClean="0">
                <a:latin typeface="+mj-lt"/>
              </a:rPr>
              <a:t>K</a:t>
            </a:r>
            <a:r>
              <a:rPr lang="en-US" dirty="0" smtClean="0">
                <a:latin typeface="+mj-lt"/>
              </a:rPr>
              <a:t>)</a:t>
            </a:r>
          </a:p>
          <a:p>
            <a:r>
              <a:rPr lang="en-US" dirty="0" smtClean="0">
                <a:latin typeface="+mj-lt"/>
              </a:rPr>
              <a:t> d</a:t>
            </a:r>
            <a:r>
              <a:rPr lang="en-US" i="1" dirty="0" smtClean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= </a:t>
            </a:r>
            <a:r>
              <a:rPr lang="en-US" i="1" dirty="0" smtClean="0">
                <a:latin typeface="+mj-lt"/>
              </a:rPr>
              <a:t>K</a:t>
            </a:r>
            <a:r>
              <a:rPr lang="en-US" dirty="0" smtClean="0">
                <a:latin typeface="+mj-lt"/>
              </a:rPr>
              <a:t> </a:t>
            </a:r>
            <a:endParaRPr lang="en-US" dirty="0">
              <a:latin typeface="+mj-lt"/>
            </a:endParaRPr>
          </a:p>
        </p:txBody>
      </p:sp>
      <p:grpSp>
        <p:nvGrpSpPr>
          <p:cNvPr id="7" name="Group 42"/>
          <p:cNvGrpSpPr>
            <a:grpSpLocks/>
          </p:cNvGrpSpPr>
          <p:nvPr/>
        </p:nvGrpSpPr>
        <p:grpSpPr bwMode="auto">
          <a:xfrm>
            <a:off x="2728877" y="1735652"/>
            <a:ext cx="490108" cy="1236148"/>
            <a:chOff x="1981536" y="3886200"/>
            <a:chExt cx="457379" cy="1067553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981536" y="3886200"/>
              <a:ext cx="455967" cy="17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1905289" y="4420128"/>
              <a:ext cx="1065839" cy="14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981536" y="4950326"/>
              <a:ext cx="455967" cy="17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43"/>
          <p:cNvGrpSpPr>
            <a:grpSpLocks/>
          </p:cNvGrpSpPr>
          <p:nvPr/>
        </p:nvGrpSpPr>
        <p:grpSpPr bwMode="auto">
          <a:xfrm rot="10800000">
            <a:off x="6447548" y="1736722"/>
            <a:ext cx="503719" cy="1204598"/>
            <a:chOff x="1980688" y="3879981"/>
            <a:chExt cx="470082" cy="1074505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1980688" y="3888535"/>
              <a:ext cx="457378" cy="17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>
              <a:off x="1917090" y="4412250"/>
              <a:ext cx="1065949" cy="14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980688" y="4952774"/>
              <a:ext cx="457378" cy="17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Arrow Connector 14"/>
          <p:cNvCxnSpPr/>
          <p:nvPr/>
        </p:nvCxnSpPr>
        <p:spPr bwMode="auto">
          <a:xfrm flipV="1">
            <a:off x="3217468" y="1905000"/>
            <a:ext cx="3213812" cy="170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50"/>
          <p:cNvSpPr>
            <a:spLocks noChangeArrowheads="1"/>
          </p:cNvSpPr>
          <p:nvPr/>
        </p:nvSpPr>
        <p:spPr bwMode="auto">
          <a:xfrm>
            <a:off x="3356132" y="1569047"/>
            <a:ext cx="27670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dirty="0" smtClean="0">
                <a:latin typeface="+mj-lt"/>
              </a:rPr>
              <a:t>C = E</a:t>
            </a:r>
            <a:r>
              <a:rPr lang="en-US" baseline="-25000" dirty="0" smtClean="0">
                <a:latin typeface="+mj-lt"/>
              </a:rPr>
              <a:t>K</a:t>
            </a:r>
            <a:r>
              <a:rPr lang="en-US" dirty="0" smtClean="0">
                <a:latin typeface="+mj-lt"/>
              </a:rPr>
              <a:t>(</a:t>
            </a:r>
            <a:r>
              <a:rPr lang="en-US" i="1" dirty="0" smtClean="0">
                <a:latin typeface="+mj-lt"/>
              </a:rPr>
              <a:t>m</a:t>
            </a:r>
            <a:r>
              <a:rPr lang="en-US" dirty="0" smtClean="0">
                <a:latin typeface="+mj-lt"/>
              </a:rPr>
              <a:t>||</a:t>
            </a:r>
            <a:r>
              <a:rPr lang="en-US" i="1" dirty="0" smtClean="0">
                <a:latin typeface="+mj-lt"/>
              </a:rPr>
              <a:t>K</a:t>
            </a:r>
            <a:r>
              <a:rPr lang="en-US" dirty="0" smtClean="0">
                <a:latin typeface="+mj-lt"/>
              </a:rPr>
              <a:t>),  MAC</a:t>
            </a:r>
            <a:r>
              <a:rPr lang="en-US" baseline="-25000" dirty="0" smtClean="0">
                <a:latin typeface="+mj-lt"/>
              </a:rPr>
              <a:t>K</a:t>
            </a:r>
            <a:r>
              <a:rPr lang="en-US" dirty="0" smtClean="0">
                <a:latin typeface="+mj-lt"/>
              </a:rPr>
              <a:t>(m||</a:t>
            </a:r>
            <a:r>
              <a:rPr lang="en-US" i="1" dirty="0" smtClean="0">
                <a:latin typeface="+mj-lt"/>
              </a:rPr>
              <a:t>K</a:t>
            </a:r>
            <a:r>
              <a:rPr lang="en-US" dirty="0" smtClean="0">
                <a:latin typeface="+mj-lt"/>
              </a:rPr>
              <a:t>)</a:t>
            </a:r>
            <a:endParaRPr lang="en-US" baseline="-25000" dirty="0">
              <a:latin typeface="+mj-lt"/>
            </a:endParaRPr>
          </a:p>
        </p:txBody>
      </p:sp>
      <p:sp>
        <p:nvSpPr>
          <p:cNvPr id="17" name="Rectangle 33"/>
          <p:cNvSpPr>
            <a:spLocks noChangeArrowheads="1"/>
          </p:cNvSpPr>
          <p:nvPr/>
        </p:nvSpPr>
        <p:spPr bwMode="auto">
          <a:xfrm>
            <a:off x="7347742" y="1908582"/>
            <a:ext cx="9028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Verifier</a:t>
            </a:r>
          </a:p>
        </p:txBody>
      </p:sp>
      <p:graphicFrame>
        <p:nvGraphicFramePr>
          <p:cNvPr id="18" name="Object 2"/>
          <p:cNvGraphicFramePr>
            <a:graphicFrameLocks noChangeAspect="1"/>
          </p:cNvGraphicFramePr>
          <p:nvPr/>
        </p:nvGraphicFramePr>
        <p:xfrm>
          <a:off x="2804160" y="2029143"/>
          <a:ext cx="304800" cy="457200"/>
        </p:xfrm>
        <a:graphic>
          <a:graphicData uri="http://schemas.openxmlformats.org/presentationml/2006/ole">
            <p:oleObj spid="_x0000_s51202" name="Visio" r:id="rId3" imgW="908710" imgH="1274826" progId="Visio.Drawing.11">
              <p:embed/>
            </p:oleObj>
          </a:graphicData>
        </a:graphic>
      </p:graphicFrame>
      <p:graphicFrame>
        <p:nvGraphicFramePr>
          <p:cNvPr id="19" name="Object 2"/>
          <p:cNvGraphicFramePr>
            <a:graphicFrameLocks noChangeAspect="1"/>
          </p:cNvGraphicFramePr>
          <p:nvPr/>
        </p:nvGraphicFramePr>
        <p:xfrm>
          <a:off x="6583045" y="2075498"/>
          <a:ext cx="304800" cy="457200"/>
        </p:xfrm>
        <a:graphic>
          <a:graphicData uri="http://schemas.openxmlformats.org/presentationml/2006/ole">
            <p:oleObj spid="_x0000_s51203" name="Visio" r:id="rId4" imgW="908710" imgH="1274826" progId="Visio.Drawing.11">
              <p:embed/>
            </p:oleObj>
          </a:graphicData>
        </a:graphic>
      </p:graphicFrame>
      <p:cxnSp>
        <p:nvCxnSpPr>
          <p:cNvPr id="20" name="Straight Arrow Connector 19"/>
          <p:cNvCxnSpPr/>
          <p:nvPr/>
        </p:nvCxnSpPr>
        <p:spPr bwMode="auto">
          <a:xfrm flipV="1">
            <a:off x="3217468" y="2697480"/>
            <a:ext cx="3244292" cy="17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50"/>
          <p:cNvSpPr>
            <a:spLocks noChangeArrowheads="1"/>
          </p:cNvSpPr>
          <p:nvPr/>
        </p:nvSpPr>
        <p:spPr bwMode="auto">
          <a:xfrm>
            <a:off x="4575332" y="2331047"/>
            <a:ext cx="3048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dirty="0" smtClean="0">
                <a:latin typeface="+mj-lt"/>
              </a:rPr>
              <a:t>K</a:t>
            </a:r>
            <a:endParaRPr lang="en-US" i="1" baseline="-25000" dirty="0"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136019" y="2253734"/>
            <a:ext cx="135165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latin typeface="+mj-lt"/>
              </a:rPr>
              <a:t>m</a:t>
            </a:r>
            <a:r>
              <a:rPr lang="en-US" dirty="0" smtClean="0">
                <a:latin typeface="+mj-lt"/>
              </a:rPr>
              <a:t>||</a:t>
            </a:r>
            <a:r>
              <a:rPr lang="en-US" i="1" dirty="0" smtClean="0">
                <a:latin typeface="+mj-lt"/>
              </a:rPr>
              <a:t>K</a:t>
            </a:r>
            <a:r>
              <a:rPr lang="en-US" dirty="0" smtClean="0">
                <a:latin typeface="+mj-lt"/>
              </a:rPr>
              <a:t>= D</a:t>
            </a:r>
            <a:r>
              <a:rPr lang="en-US" baseline="-25000" dirty="0" smtClean="0">
                <a:latin typeface="+mj-lt"/>
              </a:rPr>
              <a:t>K</a:t>
            </a:r>
            <a:r>
              <a:rPr lang="en-US" dirty="0" smtClean="0">
                <a:latin typeface="+mj-lt"/>
              </a:rPr>
              <a:t>(</a:t>
            </a:r>
            <a:r>
              <a:rPr lang="en-US" i="1" dirty="0" smtClean="0">
                <a:latin typeface="+mj-lt"/>
              </a:rPr>
              <a:t>C</a:t>
            </a:r>
            <a:r>
              <a:rPr lang="en-US" dirty="0" smtClean="0">
                <a:latin typeface="+mj-lt"/>
              </a:rPr>
              <a:t>)</a:t>
            </a:r>
          </a:p>
          <a:p>
            <a:pPr algn="ctr"/>
            <a:r>
              <a:rPr lang="en-US" dirty="0" smtClean="0">
                <a:latin typeface="+mj-lt"/>
              </a:rPr>
              <a:t>Verify MAC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13760" y="3459480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Released in one symbol</a:t>
            </a:r>
            <a:endParaRPr lang="en-US" dirty="0"/>
          </a:p>
        </p:txBody>
      </p:sp>
      <p:cxnSp>
        <p:nvCxnSpPr>
          <p:cNvPr id="27" name="Straight Arrow Connector 26"/>
          <p:cNvCxnSpPr>
            <a:stCxn id="25" idx="0"/>
            <a:endCxn id="21" idx="2"/>
          </p:cNvCxnSpPr>
          <p:nvPr/>
        </p:nvCxnSpPr>
        <p:spPr>
          <a:xfrm rot="16200000" flipV="1">
            <a:off x="4352939" y="3075219"/>
            <a:ext cx="759101" cy="94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0" y="4053841"/>
            <a:ext cx="8991600" cy="944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Security: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jammer must not be able to brute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force C before the end of the transmission of </a:t>
            </a:r>
            <a:r>
              <a:rPr kumimoji="0" lang="en-US" sz="2400" b="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K</a:t>
            </a:r>
            <a:endParaRPr kumimoji="0" lang="en-US" sz="2400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2400" dirty="0" smtClean="0">
              <a:solidFill>
                <a:srgbClr val="0000FF"/>
              </a:solidFill>
              <a:latin typeface="+mn-lt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Computational Overhead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 One encryption + One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hash operation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400" baseline="0" dirty="0" smtClean="0">
                <a:solidFill>
                  <a:srgbClr val="0000FF"/>
                </a:solidFill>
                <a:latin typeface="+mn-lt"/>
                <a:cs typeface="+mn-cs"/>
              </a:rPr>
              <a:t>Communication</a:t>
            </a:r>
            <a:r>
              <a:rPr lang="en-US" sz="2400" dirty="0" smtClean="0">
                <a:solidFill>
                  <a:srgbClr val="0000FF"/>
                </a:solidFill>
                <a:latin typeface="+mn-lt"/>
                <a:cs typeface="+mn-cs"/>
              </a:rPr>
              <a:t> Overhead</a:t>
            </a:r>
            <a:r>
              <a:rPr lang="en-US" sz="2400" dirty="0" smtClean="0">
                <a:latin typeface="+mn-lt"/>
                <a:cs typeface="+mn-cs"/>
              </a:rPr>
              <a:t>: Length of hash + One symbol   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Footer Placeholder 49"/>
          <p:cNvSpPr txBox="1">
            <a:spLocks/>
          </p:cNvSpPr>
          <p:nvPr/>
        </p:nvSpPr>
        <p:spPr>
          <a:xfrm>
            <a:off x="1889760" y="6473825"/>
            <a:ext cx="3930333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ICC 2010:  Alejandro Proano, and Loukas Lazos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5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 Solution Based on Cryptographic Puzzles</a:t>
            </a: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2" y="781049"/>
            <a:ext cx="8625842" cy="5572125"/>
          </a:xfrm>
        </p:spPr>
        <p:txBody>
          <a:bodyPr/>
          <a:lstStyle/>
          <a:p>
            <a:pPr marL="166688" indent="1588" eaLnBrk="1" hangingPunct="1">
              <a:defRPr/>
            </a:pPr>
            <a:r>
              <a:rPr lang="en-US" dirty="0" smtClean="0"/>
              <a:t>Cryptographic Puzzles: Create problems that are solvable within a time interval </a:t>
            </a:r>
            <a:r>
              <a:rPr lang="en-US" i="1" dirty="0" smtClean="0"/>
              <a:t>t </a:t>
            </a:r>
            <a:endParaRPr lang="en-US" dirty="0" smtClean="0"/>
          </a:p>
          <a:p>
            <a:pPr marL="401638" indent="-233363" eaLnBrk="1" hangingPunct="1">
              <a:buFont typeface="Wingdings" pitchFamily="2" charset="2"/>
              <a:buNone/>
            </a:pPr>
            <a:endParaRPr lang="en-US" dirty="0" smtClean="0"/>
          </a:p>
          <a:p>
            <a:pPr marL="166688" indent="1588" eaLnBrk="1" hangingPunct="1">
              <a:buFont typeface="Arial" charset="0"/>
              <a:buNone/>
              <a:defRPr/>
            </a:pPr>
            <a:r>
              <a:rPr lang="en-US" dirty="0" smtClean="0"/>
              <a:t>Asymmetry between problem generation and solution</a:t>
            </a:r>
          </a:p>
          <a:p>
            <a:pPr marL="166688" indent="1588" eaLnBrk="1" hangingPunct="1">
              <a:buFont typeface="Arial" charset="0"/>
              <a:buNone/>
              <a:defRPr/>
            </a:pPr>
            <a:r>
              <a:rPr lang="en-US" dirty="0" smtClean="0"/>
              <a:t>	Easy to generate, Hard to solve </a:t>
            </a:r>
          </a:p>
          <a:p>
            <a:pPr marL="166688" indent="1588" eaLnBrk="1" hangingPunct="1">
              <a:buFont typeface="Arial" charset="0"/>
              <a:buNone/>
              <a:defRPr/>
            </a:pPr>
            <a:endParaRPr lang="en-US" dirty="0" smtClean="0"/>
          </a:p>
          <a:p>
            <a:pPr marL="166688" indent="1588" eaLnBrk="1" hangingPunct="1">
              <a:buFont typeface="Arial" charset="0"/>
              <a:buNone/>
              <a:defRPr/>
            </a:pPr>
            <a:endParaRPr lang="en-US" dirty="0" smtClean="0"/>
          </a:p>
          <a:p>
            <a:pPr marL="166688" indent="1588" eaLnBrk="1" hangingPunct="1">
              <a:buFont typeface="Arial" charset="0"/>
              <a:buNone/>
              <a:defRPr/>
            </a:pPr>
            <a:endParaRPr lang="en-US" dirty="0" smtClean="0"/>
          </a:p>
          <a:p>
            <a:pPr marL="166688" indent="1588" eaLnBrk="1" hangingPunct="1">
              <a:buFont typeface="Arial" charset="0"/>
              <a:buNone/>
              <a:defRPr/>
            </a:pPr>
            <a:endParaRPr lang="en-US" dirty="0" smtClean="0"/>
          </a:p>
          <a:p>
            <a:pPr marL="166688" indent="1588" eaLnBrk="1" hangingPunct="1">
              <a:buFont typeface="Arial" charset="0"/>
              <a:buNone/>
              <a:defRPr/>
            </a:pPr>
            <a:endParaRPr lang="en-US" dirty="0" smtClean="0"/>
          </a:p>
          <a:p>
            <a:pPr marL="166688" indent="1588" eaLnBrk="1" hangingPunct="1">
              <a:buFont typeface="Arial" charset="0"/>
              <a:buNone/>
              <a:defRPr/>
            </a:pPr>
            <a:r>
              <a:rPr lang="en-US" dirty="0" smtClean="0"/>
              <a:t>Examples</a:t>
            </a:r>
          </a:p>
          <a:p>
            <a:pPr marL="566738" lvl="1" indent="1588" eaLnBrk="1" hangingPunct="1">
              <a:defRPr/>
            </a:pPr>
            <a:r>
              <a:rPr lang="en-US" dirty="0" smtClean="0"/>
              <a:t>Time-lock puzzles (proposed by </a:t>
            </a:r>
            <a:r>
              <a:rPr lang="en-US" dirty="0" err="1" smtClean="0"/>
              <a:t>Rivest</a:t>
            </a:r>
            <a:r>
              <a:rPr lang="en-US" dirty="0" smtClean="0"/>
              <a:t>) – Require asymmetric crypto</a:t>
            </a:r>
          </a:p>
          <a:p>
            <a:pPr marL="566738" lvl="1" indent="1588" eaLnBrk="1" hangingPunct="1">
              <a:defRPr/>
            </a:pPr>
            <a:r>
              <a:rPr lang="en-US" dirty="0" smtClean="0"/>
              <a:t>Hash-based puzzles (proposed by </a:t>
            </a:r>
            <a:r>
              <a:rPr lang="en-US" dirty="0" err="1" smtClean="0"/>
              <a:t>Juels</a:t>
            </a:r>
            <a:r>
              <a:rPr lang="en-US" dirty="0" smtClean="0"/>
              <a:t> et. al.) – parallelizable </a:t>
            </a:r>
          </a:p>
          <a:p>
            <a:pPr marL="166688" indent="1588" eaLnBrk="1" hangingPunct="1">
              <a:buFont typeface="Arial" charset="0"/>
              <a:buNone/>
              <a:defRPr/>
            </a:pPr>
            <a:endParaRPr lang="en-US" dirty="0" smtClean="0"/>
          </a:p>
          <a:p>
            <a:pPr marL="166688" indent="1588" eaLnBrk="1" hangingPunct="1">
              <a:buFont typeface="Arial" charset="0"/>
              <a:buNone/>
              <a:defRPr/>
            </a:pPr>
            <a:endParaRPr lang="en-US" dirty="0" smtClean="0"/>
          </a:p>
          <a:p>
            <a:pPr marL="166688" indent="1588" eaLnBrk="1" hangingPunct="1">
              <a:buFont typeface="Arial" charset="0"/>
              <a:buNone/>
              <a:defRPr/>
            </a:pPr>
            <a:endParaRPr lang="en-US" dirty="0" smtClean="0"/>
          </a:p>
          <a:p>
            <a:pPr marL="401638" indent="-233363" eaLnBrk="1" hangingPunct="1">
              <a:buFont typeface="Wingdings" pitchFamily="2" charset="2"/>
              <a:buNone/>
            </a:pPr>
            <a:endParaRPr lang="en-US" dirty="0" smtClean="0"/>
          </a:p>
          <a:p>
            <a:pPr marL="401638" indent="-233363" eaLnBrk="1" hangingPunct="1">
              <a:buFont typeface="Wingdings" pitchFamily="2" charset="2"/>
              <a:buNone/>
            </a:pPr>
            <a:endParaRPr lang="en-US" dirty="0" smtClean="0"/>
          </a:p>
          <a:p>
            <a:pPr marL="401638" indent="-233363" eaLnBrk="1" hangingPunct="1">
              <a:buFont typeface="Wingdings" pitchFamily="2" charset="2"/>
              <a:buNone/>
            </a:pPr>
            <a:endParaRPr lang="en-US" dirty="0" smtClean="0"/>
          </a:p>
        </p:txBody>
      </p:sp>
      <p:sp>
        <p:nvSpPr>
          <p:cNvPr id="38" name="Date Placeholder 3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5/24/2010</a:t>
            </a:r>
            <a:endParaRPr lang="en-US"/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BBCBC60-4F85-4AF3-868B-4ADFDDD3345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7" name="Rectangle 33"/>
          <p:cNvSpPr>
            <a:spLocks noChangeArrowheads="1"/>
          </p:cNvSpPr>
          <p:nvPr/>
        </p:nvSpPr>
        <p:spPr bwMode="auto">
          <a:xfrm>
            <a:off x="1791449" y="3859303"/>
            <a:ext cx="84510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Sender</a:t>
            </a:r>
          </a:p>
          <a:p>
            <a:pPr algn="ctr"/>
            <a:endParaRPr lang="en-US" dirty="0" smtClean="0">
              <a:latin typeface="+mj-lt"/>
            </a:endParaRPr>
          </a:p>
        </p:txBody>
      </p:sp>
      <p:grpSp>
        <p:nvGrpSpPr>
          <p:cNvPr id="8" name="Group 42"/>
          <p:cNvGrpSpPr>
            <a:grpSpLocks/>
          </p:cNvGrpSpPr>
          <p:nvPr/>
        </p:nvGrpSpPr>
        <p:grpSpPr bwMode="auto">
          <a:xfrm>
            <a:off x="2728877" y="3442532"/>
            <a:ext cx="490108" cy="1236148"/>
            <a:chOff x="1981536" y="3886200"/>
            <a:chExt cx="457379" cy="1067553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1981536" y="3886200"/>
              <a:ext cx="455967" cy="17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1905289" y="4420128"/>
              <a:ext cx="1065839" cy="14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981536" y="4950326"/>
              <a:ext cx="455967" cy="17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43"/>
          <p:cNvGrpSpPr>
            <a:grpSpLocks/>
          </p:cNvGrpSpPr>
          <p:nvPr/>
        </p:nvGrpSpPr>
        <p:grpSpPr bwMode="auto">
          <a:xfrm rot="10800000">
            <a:off x="6447548" y="3443602"/>
            <a:ext cx="503719" cy="1204598"/>
            <a:chOff x="1980688" y="3879981"/>
            <a:chExt cx="470082" cy="1074505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1980688" y="3888535"/>
              <a:ext cx="457378" cy="17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>
              <a:off x="1917090" y="4412250"/>
              <a:ext cx="1065949" cy="14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980688" y="4952774"/>
              <a:ext cx="457378" cy="17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Straight Arrow Connector 15"/>
          <p:cNvCxnSpPr/>
          <p:nvPr/>
        </p:nvCxnSpPr>
        <p:spPr bwMode="auto">
          <a:xfrm flipV="1">
            <a:off x="3217468" y="4099560"/>
            <a:ext cx="3213812" cy="170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50"/>
          <p:cNvSpPr>
            <a:spLocks noChangeArrowheads="1"/>
          </p:cNvSpPr>
          <p:nvPr/>
        </p:nvSpPr>
        <p:spPr bwMode="auto">
          <a:xfrm>
            <a:off x="3980972" y="3733127"/>
            <a:ext cx="14334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latin typeface="+mj-lt"/>
              </a:rPr>
              <a:t>Puzzle(m||r)</a:t>
            </a:r>
            <a:endParaRPr lang="en-US" baseline="-25000" dirty="0">
              <a:latin typeface="+mj-lt"/>
            </a:endParaRPr>
          </a:p>
        </p:txBody>
      </p:sp>
      <p:sp>
        <p:nvSpPr>
          <p:cNvPr id="18" name="Rectangle 33"/>
          <p:cNvSpPr>
            <a:spLocks noChangeArrowheads="1"/>
          </p:cNvSpPr>
          <p:nvPr/>
        </p:nvSpPr>
        <p:spPr bwMode="auto">
          <a:xfrm>
            <a:off x="7161124" y="3905022"/>
            <a:ext cx="9408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receiver</a:t>
            </a:r>
          </a:p>
        </p:txBody>
      </p:sp>
      <p:graphicFrame>
        <p:nvGraphicFramePr>
          <p:cNvPr id="19" name="Object 2"/>
          <p:cNvGraphicFramePr>
            <a:graphicFrameLocks noChangeAspect="1"/>
          </p:cNvGraphicFramePr>
          <p:nvPr/>
        </p:nvGraphicFramePr>
        <p:xfrm>
          <a:off x="2804160" y="3736023"/>
          <a:ext cx="304800" cy="457200"/>
        </p:xfrm>
        <a:graphic>
          <a:graphicData uri="http://schemas.openxmlformats.org/presentationml/2006/ole">
            <p:oleObj spid="_x0000_s52226" name="Visio" r:id="rId3" imgW="908710" imgH="1274826" progId="Visio.Drawing.11">
              <p:embed/>
            </p:oleObj>
          </a:graphicData>
        </a:graphic>
      </p:graphicFrame>
      <p:graphicFrame>
        <p:nvGraphicFramePr>
          <p:cNvPr id="20" name="Object 2"/>
          <p:cNvGraphicFramePr>
            <a:graphicFrameLocks noChangeAspect="1"/>
          </p:cNvGraphicFramePr>
          <p:nvPr/>
        </p:nvGraphicFramePr>
        <p:xfrm>
          <a:off x="6583045" y="3782378"/>
          <a:ext cx="304800" cy="457200"/>
        </p:xfrm>
        <a:graphic>
          <a:graphicData uri="http://schemas.openxmlformats.org/presentationml/2006/ole">
            <p:oleObj spid="_x0000_s52227" name="Visio" r:id="rId4" imgW="908710" imgH="1274826" progId="Visio.Drawing.11">
              <p:embed/>
            </p:oleObj>
          </a:graphicData>
        </a:graphic>
      </p:graphicFrame>
      <p:sp>
        <p:nvSpPr>
          <p:cNvPr id="26" name="Rectangle 25"/>
          <p:cNvSpPr/>
          <p:nvPr/>
        </p:nvSpPr>
        <p:spPr>
          <a:xfrm>
            <a:off x="2681783" y="4783574"/>
            <a:ext cx="1747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+mj-lt"/>
              </a:rPr>
              <a:t>r: random nonce</a:t>
            </a:r>
            <a:endParaRPr lang="en-US" dirty="0">
              <a:latin typeface="+mj-lt"/>
            </a:endParaRPr>
          </a:p>
        </p:txBody>
      </p:sp>
      <p:sp>
        <p:nvSpPr>
          <p:cNvPr id="21" name="Footer Placeholder 49"/>
          <p:cNvSpPr txBox="1">
            <a:spLocks/>
          </p:cNvSpPr>
          <p:nvPr/>
        </p:nvSpPr>
        <p:spPr>
          <a:xfrm>
            <a:off x="1889760" y="6473825"/>
            <a:ext cx="3930333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ICC 2010:  Alejandro Proano, and Loukas Lazos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 Solution Based on All-or-Nothing Transformations</a:t>
            </a:r>
          </a:p>
        </p:txBody>
      </p:sp>
      <p:sp>
        <p:nvSpPr>
          <p:cNvPr id="71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47725"/>
            <a:ext cx="8747760" cy="1392556"/>
          </a:xfrm>
        </p:spPr>
        <p:txBody>
          <a:bodyPr/>
          <a:lstStyle/>
          <a:p>
            <a:pPr marL="0" indent="0"/>
            <a:r>
              <a:rPr lang="en-US" dirty="0" smtClean="0">
                <a:solidFill>
                  <a:srgbClr val="0000FF"/>
                </a:solidFill>
              </a:rPr>
              <a:t>All-or-nothing transformation: </a:t>
            </a:r>
            <a:r>
              <a:rPr lang="en-US" dirty="0" smtClean="0"/>
              <a:t>A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publicly known and completely invertible pre-processing step to a plaintext ([</a:t>
            </a:r>
            <a:r>
              <a:rPr lang="en-US" dirty="0" err="1" smtClean="0"/>
              <a:t>Rivest</a:t>
            </a:r>
            <a:r>
              <a:rPr lang="en-US" dirty="0" smtClean="0"/>
              <a:t> 1997])</a:t>
            </a:r>
          </a:p>
          <a:p>
            <a:pPr marL="0" indent="0"/>
            <a:endParaRPr lang="en-US" dirty="0" smtClean="0">
              <a:solidFill>
                <a:srgbClr val="0000FF"/>
              </a:solidFill>
            </a:endParaRPr>
          </a:p>
          <a:p>
            <a:pPr marL="0" indent="0"/>
            <a:endParaRPr lang="en-US" dirty="0" smtClean="0">
              <a:solidFill>
                <a:srgbClr val="0000FF"/>
              </a:solidFill>
            </a:endParaRPr>
          </a:p>
          <a:p>
            <a:pPr marL="0" indent="0"/>
            <a:endParaRPr lang="en-US" dirty="0" smtClean="0">
              <a:solidFill>
                <a:srgbClr val="0000FF"/>
              </a:solidFill>
            </a:endParaRPr>
          </a:p>
          <a:p>
            <a:pPr marL="401638" indent="-233363" eaLnBrk="1" hangingPunct="1">
              <a:buFont typeface="Wingdings" pitchFamily="2" charset="2"/>
              <a:buNone/>
            </a:pPr>
            <a:endParaRPr lang="en-US" dirty="0" smtClean="0"/>
          </a:p>
          <a:p>
            <a:pPr marL="401638" indent="-233363" eaLnBrk="1" hangingPunct="1">
              <a:buFont typeface="Wingdings" pitchFamily="2" charset="2"/>
              <a:buNone/>
            </a:pPr>
            <a:endParaRPr lang="en-US" dirty="0" smtClean="0"/>
          </a:p>
          <a:p>
            <a:pPr marL="401638" indent="-233363" eaLnBrk="1" hangingPunct="1">
              <a:buFont typeface="Wingdings" pitchFamily="2" charset="2"/>
              <a:buNone/>
            </a:pPr>
            <a:endParaRPr lang="en-US" dirty="0" smtClean="0"/>
          </a:p>
          <a:p>
            <a:pPr marL="401638" indent="-233363" eaLnBrk="1" hangingPunct="1">
              <a:buFont typeface="Wingdings" pitchFamily="2" charset="2"/>
              <a:buNone/>
            </a:pPr>
            <a:endParaRPr lang="en-US" dirty="0" smtClean="0"/>
          </a:p>
        </p:txBody>
      </p:sp>
      <p:sp>
        <p:nvSpPr>
          <p:cNvPr id="38" name="Date Placeholder 3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5/24/2010</a:t>
            </a:r>
            <a:endParaRPr lang="en-US" dirty="0"/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0EA11C-24A4-459F-9465-F69F53FFC9B3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400050" y="2014220"/>
            <a:ext cx="681990" cy="495300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30" name="Rectangle 29"/>
          <p:cNvSpPr/>
          <p:nvPr/>
        </p:nvSpPr>
        <p:spPr>
          <a:xfrm>
            <a:off x="1070610" y="2014220"/>
            <a:ext cx="681990" cy="495300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31" name="Rectangle 30"/>
          <p:cNvSpPr/>
          <p:nvPr/>
        </p:nvSpPr>
        <p:spPr>
          <a:xfrm>
            <a:off x="1756410" y="2014220"/>
            <a:ext cx="681990" cy="495300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32" name="Rectangle 31"/>
          <p:cNvSpPr/>
          <p:nvPr/>
        </p:nvSpPr>
        <p:spPr>
          <a:xfrm>
            <a:off x="3173730" y="2029460"/>
            <a:ext cx="681990" cy="495300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</a:t>
            </a:r>
            <a:r>
              <a:rPr lang="en-US" baseline="-25000" dirty="0" err="1" smtClean="0"/>
              <a:t>n</a:t>
            </a:r>
            <a:endParaRPr lang="en-US" baseline="-25000" dirty="0"/>
          </a:p>
        </p:txBody>
      </p:sp>
      <p:sp>
        <p:nvSpPr>
          <p:cNvPr id="33" name="TextBox 32"/>
          <p:cNvSpPr txBox="1"/>
          <p:nvPr/>
        </p:nvSpPr>
        <p:spPr>
          <a:xfrm>
            <a:off x="2453640" y="1767840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…</a:t>
            </a:r>
            <a:endParaRPr lang="en-US" sz="4000" dirty="0"/>
          </a:p>
        </p:txBody>
      </p:sp>
      <p:sp>
        <p:nvSpPr>
          <p:cNvPr id="34" name="Rectangle 33"/>
          <p:cNvSpPr/>
          <p:nvPr/>
        </p:nvSpPr>
        <p:spPr>
          <a:xfrm>
            <a:off x="400050" y="3111500"/>
            <a:ext cx="681990" cy="495300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m'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35" name="Rectangle 34"/>
          <p:cNvSpPr/>
          <p:nvPr/>
        </p:nvSpPr>
        <p:spPr>
          <a:xfrm>
            <a:off x="1070610" y="3111500"/>
            <a:ext cx="681990" cy="495300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m'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36" name="Rectangle 35"/>
          <p:cNvSpPr/>
          <p:nvPr/>
        </p:nvSpPr>
        <p:spPr>
          <a:xfrm>
            <a:off x="1756410" y="3111500"/>
            <a:ext cx="681990" cy="495300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m'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40" name="Rectangle 39"/>
          <p:cNvSpPr/>
          <p:nvPr/>
        </p:nvSpPr>
        <p:spPr>
          <a:xfrm>
            <a:off x="3173730" y="3126740"/>
            <a:ext cx="681990" cy="495300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m'</a:t>
            </a:r>
            <a:r>
              <a:rPr lang="en-US" baseline="-25000" dirty="0" err="1" smtClean="0"/>
              <a:t>n</a:t>
            </a:r>
            <a:endParaRPr lang="en-US" baseline="-25000" dirty="0"/>
          </a:p>
        </p:txBody>
      </p:sp>
      <p:sp>
        <p:nvSpPr>
          <p:cNvPr id="41" name="Rectangle 40"/>
          <p:cNvSpPr/>
          <p:nvPr/>
        </p:nvSpPr>
        <p:spPr>
          <a:xfrm>
            <a:off x="4945878" y="2040374"/>
            <a:ext cx="13480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/>
                <a:cs typeface="+mn-cs"/>
              </a:rPr>
              <a:t>plaintext 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5006838" y="3122414"/>
            <a:ext cx="17468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/>
                <a:cs typeface="+mn-cs"/>
              </a:rPr>
              <a:t>pseudo-text </a:t>
            </a:r>
            <a:endParaRPr lang="en-US" dirty="0"/>
          </a:p>
        </p:txBody>
      </p:sp>
      <p:cxnSp>
        <p:nvCxnSpPr>
          <p:cNvPr id="44" name="Straight Arrow Connector 43"/>
          <p:cNvCxnSpPr>
            <a:stCxn id="41" idx="1"/>
          </p:cNvCxnSpPr>
          <p:nvPr/>
        </p:nvCxnSpPr>
        <p:spPr>
          <a:xfrm rot="10800000">
            <a:off x="3901440" y="2270761"/>
            <a:ext cx="1044438" cy="4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10800000">
            <a:off x="3947160" y="3398521"/>
            <a:ext cx="1044438" cy="4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3"/>
          <p:cNvSpPr txBox="1">
            <a:spLocks noChangeArrowheads="1"/>
          </p:cNvSpPr>
          <p:nvPr/>
        </p:nvSpPr>
        <p:spPr bwMode="auto">
          <a:xfrm>
            <a:off x="152400" y="3758564"/>
            <a:ext cx="874776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20000"/>
              </a:spcBef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No info on m</a:t>
            </a:r>
            <a:r>
              <a:rPr kumimoji="0" lang="en-US" sz="2400" b="0" i="0" u="none" strike="noStrike" kern="1200" cap="none" spc="0" normalizeH="0" baseline="-2500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withou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 receiving 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ALL </a:t>
            </a:r>
            <a:r>
              <a:rPr lang="en-US" sz="240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2400" i="1" dirty="0" smtClean="0">
                <a:solidFill>
                  <a:srgbClr val="0000FF"/>
                </a:solidFill>
                <a:latin typeface="Calibri"/>
              </a:rPr>
              <a:t>m</a:t>
            </a:r>
            <a:r>
              <a:rPr lang="en-US" sz="2400" baseline="-25000" dirty="0" smtClean="0">
                <a:solidFill>
                  <a:srgbClr val="0000FF"/>
                </a:solidFill>
                <a:latin typeface="Calibri"/>
              </a:rPr>
              <a:t>i</a:t>
            </a:r>
            <a:r>
              <a:rPr lang="en-US" sz="2400" dirty="0" smtClean="0">
                <a:solidFill>
                  <a:srgbClr val="0000FF"/>
                </a:solidFill>
                <a:latin typeface="Calibri"/>
              </a:rPr>
              <a:t>’s </a:t>
            </a:r>
            <a:endParaRPr kumimoji="0" lang="en-US" sz="2400" b="0" i="0" u="none" strike="noStrike" kern="1200" cap="none" spc="0" normalizeH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400" dirty="0" smtClean="0">
                <a:latin typeface="+mn-lt"/>
                <a:cs typeface="+mn-cs"/>
              </a:rPr>
              <a:t>Block size is set equal to the symbol size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Examples</a:t>
            </a:r>
          </a:p>
          <a:p>
            <a:pPr lvl="1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2400" dirty="0" smtClean="0">
                <a:latin typeface="+mn-lt"/>
                <a:cs typeface="+mn-cs"/>
              </a:rPr>
              <a:t>Linear AONTs ([Stinson 2001]) – </a:t>
            </a:r>
            <a:r>
              <a:rPr lang="en-US" sz="2400" dirty="0" smtClean="0">
                <a:solidFill>
                  <a:srgbClr val="0000FF"/>
                </a:solidFill>
                <a:latin typeface="+mn-lt"/>
                <a:cs typeface="+mn-cs"/>
              </a:rPr>
              <a:t>Unconditionally secure</a:t>
            </a:r>
          </a:p>
          <a:p>
            <a:pPr lvl="1" eaLnBrk="0" hangingPunct="0">
              <a:spcBef>
                <a:spcPct val="20000"/>
              </a:spcBef>
              <a:buFont typeface="Arial" charset="0"/>
              <a:buNone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Package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transform ([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Rivest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1997]) – Computationally secure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01638" marR="0" lvl="0" indent="-2333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01638" marR="0" lvl="0" indent="-2333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01638" marR="0" lvl="0" indent="-2333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01638" marR="0" lvl="0" indent="-2333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2484120" y="2606040"/>
            <a:ext cx="487680" cy="48768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endParaRPr lang="en-US" dirty="0"/>
          </a:p>
        </p:txBody>
      </p:sp>
      <p:cxnSp>
        <p:nvCxnSpPr>
          <p:cNvPr id="49" name="Straight Arrow Connector 48"/>
          <p:cNvCxnSpPr>
            <a:stCxn id="28" idx="2"/>
            <a:endCxn id="47" idx="2"/>
          </p:cNvCxnSpPr>
          <p:nvPr/>
        </p:nvCxnSpPr>
        <p:spPr>
          <a:xfrm rot="16200000" flipH="1">
            <a:off x="1442402" y="1808162"/>
            <a:ext cx="340360" cy="17430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30" idx="2"/>
            <a:endCxn id="47" idx="2"/>
          </p:cNvCxnSpPr>
          <p:nvPr/>
        </p:nvCxnSpPr>
        <p:spPr>
          <a:xfrm rot="16200000" flipH="1">
            <a:off x="1777682" y="2143442"/>
            <a:ext cx="340360" cy="10725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31" idx="2"/>
            <a:endCxn id="47" idx="2"/>
          </p:cNvCxnSpPr>
          <p:nvPr/>
        </p:nvCxnSpPr>
        <p:spPr>
          <a:xfrm rot="16200000" flipH="1">
            <a:off x="2120582" y="2486342"/>
            <a:ext cx="340360" cy="3867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32" idx="2"/>
            <a:endCxn id="47" idx="6"/>
          </p:cNvCxnSpPr>
          <p:nvPr/>
        </p:nvCxnSpPr>
        <p:spPr>
          <a:xfrm rot="5400000">
            <a:off x="3080703" y="2415858"/>
            <a:ext cx="325120" cy="5429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47" idx="6"/>
            <a:endCxn id="40" idx="0"/>
          </p:cNvCxnSpPr>
          <p:nvPr/>
        </p:nvCxnSpPr>
        <p:spPr>
          <a:xfrm>
            <a:off x="2971800" y="2849880"/>
            <a:ext cx="542925" cy="2768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47" idx="3"/>
            <a:endCxn id="36" idx="0"/>
          </p:cNvCxnSpPr>
          <p:nvPr/>
        </p:nvCxnSpPr>
        <p:spPr>
          <a:xfrm rot="5400000">
            <a:off x="2281873" y="2837833"/>
            <a:ext cx="89199" cy="4581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47" idx="2"/>
            <a:endCxn id="35" idx="0"/>
          </p:cNvCxnSpPr>
          <p:nvPr/>
        </p:nvCxnSpPr>
        <p:spPr>
          <a:xfrm rot="10800000" flipV="1">
            <a:off x="1411606" y="2849880"/>
            <a:ext cx="1072515" cy="2616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47" idx="2"/>
            <a:endCxn id="34" idx="0"/>
          </p:cNvCxnSpPr>
          <p:nvPr/>
        </p:nvCxnSpPr>
        <p:spPr>
          <a:xfrm rot="10800000" flipV="1">
            <a:off x="741046" y="2849880"/>
            <a:ext cx="1743075" cy="2616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endCxn id="47" idx="6"/>
          </p:cNvCxnSpPr>
          <p:nvPr/>
        </p:nvCxnSpPr>
        <p:spPr>
          <a:xfrm rot="10800000" flipV="1">
            <a:off x="2971800" y="2834640"/>
            <a:ext cx="1965960" cy="152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5006838" y="2589014"/>
            <a:ext cx="24258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latin typeface="Calibri"/>
                <a:cs typeface="+mn-cs"/>
              </a:rPr>
              <a:t>bijective</a:t>
            </a:r>
            <a:r>
              <a:rPr lang="en-US" sz="2400" dirty="0" smtClean="0">
                <a:solidFill>
                  <a:prstClr val="black"/>
                </a:solidFill>
                <a:latin typeface="Calibri"/>
                <a:cs typeface="+mn-cs"/>
              </a:rPr>
              <a:t> function </a:t>
            </a:r>
            <a:endParaRPr lang="en-US" dirty="0"/>
          </a:p>
        </p:txBody>
      </p:sp>
      <p:sp>
        <p:nvSpPr>
          <p:cNvPr id="37" name="Footer Placeholder 49"/>
          <p:cNvSpPr txBox="1">
            <a:spLocks/>
          </p:cNvSpPr>
          <p:nvPr/>
        </p:nvSpPr>
        <p:spPr>
          <a:xfrm>
            <a:off x="1889760" y="6473825"/>
            <a:ext cx="3930333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ICC 2010:  Alejandro Proano, and Loukas Lazos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Final </a:t>
            </a:r>
            <a:r>
              <a:rPr lang="en-US" dirty="0" smtClean="0"/>
              <a:t>Remarks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/>
            <a:r>
              <a:rPr lang="en-US" dirty="0" smtClean="0"/>
              <a:t>Addressed the problem of </a:t>
            </a:r>
            <a:r>
              <a:rPr lang="en-US" dirty="0" smtClean="0">
                <a:solidFill>
                  <a:srgbClr val="0000FF"/>
                </a:solidFill>
              </a:rPr>
              <a:t>selective jamming attacks </a:t>
            </a:r>
            <a:r>
              <a:rPr lang="en-US" dirty="0" smtClean="0"/>
              <a:t>in wireless networks, in the presence of insider adversaries</a:t>
            </a:r>
          </a:p>
          <a:p>
            <a:pPr marL="0" indent="0" eaLnBrk="1" hangingPunct="1"/>
            <a:endParaRPr lang="en-US" dirty="0" smtClean="0"/>
          </a:p>
          <a:p>
            <a:pPr marL="0" indent="0" eaLnBrk="1" hangingPunct="1"/>
            <a:r>
              <a:rPr lang="en-US" dirty="0" smtClean="0"/>
              <a:t>Showed feasibility of selective jamming via real-time packet classification;  Considered PHY layer implementation</a:t>
            </a:r>
          </a:p>
          <a:p>
            <a:pPr marL="0" indent="0" eaLnBrk="1" hangingPunct="1"/>
            <a:endParaRPr lang="en-US" dirty="0" smtClean="0"/>
          </a:p>
          <a:p>
            <a:pPr marL="0" indent="0" eaLnBrk="1" hangingPunct="1"/>
            <a:r>
              <a:rPr lang="en-US" dirty="0" smtClean="0"/>
              <a:t>Illustrated the severity of selective jamming on network performance (e.g., TCP performance)</a:t>
            </a:r>
          </a:p>
          <a:p>
            <a:pPr marL="0" indent="0" eaLnBrk="1" hangingPunct="1"/>
            <a:endParaRPr lang="en-US" dirty="0" smtClean="0"/>
          </a:p>
          <a:p>
            <a:pPr marL="0" indent="0" eaLnBrk="1" hangingPunct="1"/>
            <a:r>
              <a:rPr lang="en-US" dirty="0" smtClean="0"/>
              <a:t>Proposed several solutions preventing real-time classification based on </a:t>
            </a:r>
          </a:p>
          <a:p>
            <a:pPr marL="400050" lvl="1" indent="0" eaLnBrk="1" hangingPunct="1"/>
            <a:r>
              <a:rPr lang="en-US" dirty="0" smtClean="0"/>
              <a:t>Commitment schemes</a:t>
            </a:r>
          </a:p>
          <a:p>
            <a:pPr marL="400050" lvl="1" indent="0" eaLnBrk="1" hangingPunct="1"/>
            <a:r>
              <a:rPr lang="en-US" dirty="0" smtClean="0"/>
              <a:t>Cryptographic puzzles </a:t>
            </a:r>
          </a:p>
          <a:p>
            <a:pPr marL="400050" lvl="1" indent="0" eaLnBrk="1" hangingPunct="1"/>
            <a:r>
              <a:rPr lang="en-US" dirty="0" smtClean="0"/>
              <a:t>All-or-nothing-transformations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5/24/2010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7A86CBF-45BB-4851-AD28-A0D827BA61D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6" name="Footer Placeholder 49"/>
          <p:cNvSpPr txBox="1">
            <a:spLocks/>
          </p:cNvSpPr>
          <p:nvPr/>
        </p:nvSpPr>
        <p:spPr>
          <a:xfrm>
            <a:off x="1889760" y="6473825"/>
            <a:ext cx="3930333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ICC 2010:  Alejandro Proano, and Loukas Lazos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2133600" y="3124200"/>
            <a:ext cx="1819275" cy="1202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Group 46"/>
          <p:cNvGrpSpPr/>
          <p:nvPr/>
        </p:nvGrpSpPr>
        <p:grpSpPr>
          <a:xfrm>
            <a:off x="3048000" y="4114800"/>
            <a:ext cx="1828800" cy="1371600"/>
            <a:chOff x="1676400" y="5257800"/>
            <a:chExt cx="1828800" cy="1371600"/>
          </a:xfrm>
        </p:grpSpPr>
        <p:pic>
          <p:nvPicPr>
            <p:cNvPr id="46" name="Picture 4"/>
            <p:cNvPicPr>
              <a:picLocks noChangeAspect="1" noChangeArrowheads="1"/>
            </p:cNvPicPr>
            <p:nvPr/>
          </p:nvPicPr>
          <p:blipFill>
            <a:blip r:embed="rId3" cstate="print">
              <a:grayscl/>
            </a:blip>
            <a:srcRect/>
            <a:stretch>
              <a:fillRect/>
            </a:stretch>
          </p:blipFill>
          <p:spPr bwMode="auto">
            <a:xfrm>
              <a:off x="1676400" y="5334000"/>
              <a:ext cx="1819275" cy="1202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534" name="Picture 6" descr="http://www.school-for-champions.com/science/images/noise_reduction-white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05000" y="5257800"/>
              <a:ext cx="1600200" cy="1371600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Jamming Attacks in Wireless Communications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13" y="838201"/>
            <a:ext cx="8991600" cy="1981200"/>
          </a:xfrm>
        </p:spPr>
        <p:txBody>
          <a:bodyPr/>
          <a:lstStyle/>
          <a:p>
            <a:r>
              <a:rPr lang="en-US" dirty="0" smtClean="0"/>
              <a:t>Open nature of wireless medium leaves it exposed to </a:t>
            </a:r>
            <a:r>
              <a:rPr lang="en-US" b="1" dirty="0" smtClean="0">
                <a:solidFill>
                  <a:srgbClr val="1F497D"/>
                </a:solidFill>
              </a:rPr>
              <a:t>jamming</a:t>
            </a:r>
          </a:p>
          <a:p>
            <a:endParaRPr lang="en-US" dirty="0" smtClean="0"/>
          </a:p>
          <a:p>
            <a:pPr marL="1260475" indent="-1260475"/>
            <a:r>
              <a:rPr lang="en-US" b="1" dirty="0" smtClean="0">
                <a:solidFill>
                  <a:srgbClr val="194987"/>
                </a:solidFill>
              </a:rPr>
              <a:t>Jamming</a:t>
            </a:r>
            <a:r>
              <a:rPr lang="en-US" dirty="0" smtClean="0"/>
              <a:t>: Deliberate interference with radio transmissions in order to corrupt signal beyond recovery</a:t>
            </a:r>
            <a:endParaRPr lang="en-US" dirty="0"/>
          </a:p>
        </p:txBody>
      </p:sp>
      <p:graphicFrame>
        <p:nvGraphicFramePr>
          <p:cNvPr id="22530" name="Object 14"/>
          <p:cNvGraphicFramePr>
            <a:graphicFrameLocks noChangeAspect="1"/>
          </p:cNvGraphicFramePr>
          <p:nvPr/>
        </p:nvGraphicFramePr>
        <p:xfrm>
          <a:off x="1524000" y="3733800"/>
          <a:ext cx="304800" cy="457200"/>
        </p:xfrm>
        <a:graphic>
          <a:graphicData uri="http://schemas.openxmlformats.org/presentationml/2006/ole">
            <p:oleObj spid="_x0000_s38914" name="Visio" r:id="rId5" imgW="908710" imgH="1274826" progId="Visio.Drawing.11">
              <p:embed/>
            </p:oleObj>
          </a:graphicData>
        </a:graphic>
      </p:graphicFrame>
      <p:graphicFrame>
        <p:nvGraphicFramePr>
          <p:cNvPr id="22531" name="Object 7"/>
          <p:cNvGraphicFramePr>
            <a:graphicFrameLocks noChangeAspect="1"/>
          </p:cNvGraphicFramePr>
          <p:nvPr/>
        </p:nvGraphicFramePr>
        <p:xfrm>
          <a:off x="6172200" y="3733800"/>
          <a:ext cx="304800" cy="457200"/>
        </p:xfrm>
        <a:graphic>
          <a:graphicData uri="http://schemas.openxmlformats.org/presentationml/2006/ole">
            <p:oleObj spid="_x0000_s38915" name="Visio" r:id="rId6" imgW="908710" imgH="1274826" progId="Visio.Drawing.11">
              <p:embed/>
            </p:oleObj>
          </a:graphicData>
        </a:graphic>
      </p:graphicFrame>
      <p:cxnSp>
        <p:nvCxnSpPr>
          <p:cNvPr id="7" name="Straight Arrow Connector 6"/>
          <p:cNvCxnSpPr/>
          <p:nvPr/>
        </p:nvCxnSpPr>
        <p:spPr>
          <a:xfrm>
            <a:off x="1981200" y="4038600"/>
            <a:ext cx="4038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27"/>
          <p:cNvGrpSpPr/>
          <p:nvPr/>
        </p:nvGrpSpPr>
        <p:grpSpPr>
          <a:xfrm>
            <a:off x="3810000" y="2977571"/>
            <a:ext cx="1295400" cy="1061029"/>
            <a:chOff x="1600200" y="4536440"/>
            <a:chExt cx="2001386" cy="1660121"/>
          </a:xfrm>
        </p:grpSpPr>
        <p:cxnSp>
          <p:nvCxnSpPr>
            <p:cNvPr id="9" name="Straight Arrow Connector 8"/>
            <p:cNvCxnSpPr/>
            <p:nvPr/>
          </p:nvCxnSpPr>
          <p:spPr>
            <a:xfrm rot="5400000" flipH="1" flipV="1">
              <a:off x="1873726" y="5145246"/>
              <a:ext cx="1219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1600200" y="5638800"/>
              <a:ext cx="1752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598612" y="5257800"/>
              <a:ext cx="915194" cy="7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056606" y="4800600"/>
              <a:ext cx="8382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2437606" y="5257800"/>
              <a:ext cx="915194" cy="7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2336798" y="5715003"/>
              <a:ext cx="676145" cy="481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err="1" smtClean="0"/>
                <a:t>f</a:t>
              </a:r>
              <a:r>
                <a:rPr lang="en-US" sz="1400" baseline="-25000" dirty="0" err="1" smtClean="0"/>
                <a:t>c</a:t>
              </a:r>
              <a:endParaRPr lang="en-US" sz="1400" baseline="-250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276599" y="5426654"/>
              <a:ext cx="324987" cy="481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smtClean="0"/>
                <a:t>f</a:t>
              </a:r>
              <a:endParaRPr lang="en-US" sz="1400" baseline="-25000" dirty="0"/>
            </a:p>
          </p:txBody>
        </p:sp>
      </p:grpSp>
      <p:sp>
        <p:nvSpPr>
          <p:cNvPr id="29" name="Rectangle 82"/>
          <p:cNvSpPr>
            <a:spLocks noChangeArrowheads="1"/>
          </p:cNvSpPr>
          <p:nvPr/>
        </p:nvSpPr>
        <p:spPr bwMode="auto">
          <a:xfrm>
            <a:off x="1524000" y="4130040"/>
            <a:ext cx="3177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A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0" name="Rectangle 82"/>
          <p:cNvSpPr>
            <a:spLocks noChangeArrowheads="1"/>
          </p:cNvSpPr>
          <p:nvPr/>
        </p:nvSpPr>
        <p:spPr bwMode="auto">
          <a:xfrm>
            <a:off x="6167300" y="4145280"/>
            <a:ext cx="309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B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4876800"/>
            <a:ext cx="3857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Oval 32"/>
          <p:cNvSpPr/>
          <p:nvPr/>
        </p:nvSpPr>
        <p:spPr>
          <a:xfrm>
            <a:off x="4648200" y="4648200"/>
            <a:ext cx="1066800" cy="1066800"/>
          </a:xfrm>
          <a:prstGeom prst="ellipse">
            <a:avLst/>
          </a:prstGeom>
          <a:noFill/>
          <a:ln w="635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114800" y="4114800"/>
            <a:ext cx="2133600" cy="2133600"/>
          </a:xfrm>
          <a:prstGeom prst="ellipse">
            <a:avLst/>
          </a:prstGeom>
          <a:noFill/>
          <a:ln w="635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3505200" y="3581400"/>
            <a:ext cx="3276600" cy="3276600"/>
          </a:xfrm>
          <a:prstGeom prst="ellipse">
            <a:avLst/>
          </a:prstGeom>
          <a:noFill/>
          <a:ln w="635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82"/>
          <p:cNvSpPr>
            <a:spLocks noChangeArrowheads="1"/>
          </p:cNvSpPr>
          <p:nvPr/>
        </p:nvSpPr>
        <p:spPr bwMode="auto">
          <a:xfrm>
            <a:off x="4724400" y="5410200"/>
            <a:ext cx="9332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Jammer</a:t>
            </a:r>
            <a:endParaRPr lang="en-US" dirty="0">
              <a:latin typeface="Calibri" pitchFamily="34" charset="0"/>
            </a:endParaRPr>
          </a:p>
        </p:txBody>
      </p:sp>
      <p:grpSp>
        <p:nvGrpSpPr>
          <p:cNvPr id="6" name="Group 36"/>
          <p:cNvGrpSpPr/>
          <p:nvPr/>
        </p:nvGrpSpPr>
        <p:grpSpPr>
          <a:xfrm>
            <a:off x="5486400" y="4648200"/>
            <a:ext cx="1295400" cy="1061029"/>
            <a:chOff x="1600200" y="4536440"/>
            <a:chExt cx="2001386" cy="1660121"/>
          </a:xfrm>
        </p:grpSpPr>
        <p:cxnSp>
          <p:nvCxnSpPr>
            <p:cNvPr id="38" name="Straight Arrow Connector 37"/>
            <p:cNvCxnSpPr/>
            <p:nvPr/>
          </p:nvCxnSpPr>
          <p:spPr>
            <a:xfrm rot="5400000" flipH="1" flipV="1">
              <a:off x="1873726" y="5145246"/>
              <a:ext cx="1219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1600200" y="5638800"/>
              <a:ext cx="1752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5400000" flipH="1" flipV="1">
              <a:off x="1598612" y="5257800"/>
              <a:ext cx="915194" cy="7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056606" y="4800600"/>
              <a:ext cx="8382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 flipH="1" flipV="1">
              <a:off x="2437606" y="5257800"/>
              <a:ext cx="915194" cy="7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2336798" y="5715003"/>
              <a:ext cx="676145" cy="481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err="1" smtClean="0"/>
                <a:t>f</a:t>
              </a:r>
              <a:r>
                <a:rPr lang="en-US" sz="1400" baseline="-25000" dirty="0" err="1" smtClean="0"/>
                <a:t>c</a:t>
              </a:r>
              <a:endParaRPr lang="en-US" sz="1400" baseline="-250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276599" y="5426654"/>
              <a:ext cx="324987" cy="481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smtClean="0"/>
                <a:t>f</a:t>
              </a:r>
              <a:endParaRPr lang="en-US" sz="1400" baseline="-25000" dirty="0"/>
            </a:p>
          </p:txBody>
        </p:sp>
      </p:grpSp>
      <p:sp>
        <p:nvSpPr>
          <p:cNvPr id="48" name="Date Placeholder 4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5/24/2010</a:t>
            </a:r>
            <a:endParaRPr lang="en-US"/>
          </a:p>
        </p:txBody>
      </p:sp>
      <p:sp>
        <p:nvSpPr>
          <p:cNvPr id="49" name="Slide Number Placeholder 48"/>
          <p:cNvSpPr>
            <a:spLocks noGrp="1"/>
          </p:cNvSpPr>
          <p:nvPr>
            <p:ph type="sldNum" sz="quarter" idx="4294967295"/>
          </p:nvPr>
        </p:nvSpPr>
        <p:spPr>
          <a:xfrm>
            <a:off x="6932613" y="6473825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7CD9E38-96CD-48E0-8766-26C6C0AE0F8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50" name="Footer Placeholder 49"/>
          <p:cNvSpPr>
            <a:spLocks noGrp="1"/>
          </p:cNvSpPr>
          <p:nvPr>
            <p:ph type="ftr" sz="quarter" idx="11"/>
          </p:nvPr>
        </p:nvSpPr>
        <p:spPr>
          <a:xfrm>
            <a:off x="1889760" y="6473825"/>
            <a:ext cx="3930333" cy="384175"/>
          </a:xfrm>
        </p:spPr>
        <p:txBody>
          <a:bodyPr/>
          <a:lstStyle/>
          <a:p>
            <a:pPr>
              <a:defRPr/>
            </a:pPr>
            <a:r>
              <a:rPr lang="es-ES" dirty="0" smtClean="0"/>
              <a:t>ICC 2010:  Alejandro Proano, and Loukas Lazos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Adversary Model – External Attacker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13" y="838200"/>
            <a:ext cx="8991600" cy="5638800"/>
          </a:xfrm>
        </p:spPr>
        <p:txBody>
          <a:bodyPr/>
          <a:lstStyle/>
          <a:p>
            <a:r>
              <a:rPr lang="en-US" dirty="0" smtClean="0"/>
              <a:t>A digitally modulated symbol </a:t>
            </a:r>
            <a:r>
              <a:rPr lang="en-US" dirty="0" smtClean="0"/>
              <a:t>cannot be </a:t>
            </a:r>
            <a:r>
              <a:rPr lang="en-US" dirty="0" smtClean="0"/>
              <a:t>recovered at the receiver if </a:t>
            </a:r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marL="0" indent="0"/>
            <a:r>
              <a:rPr lang="en-US" dirty="0" smtClean="0"/>
              <a:t>Adversary injects signals of arbitrary length and at any time (e.g., noise modulated FM, noise bursts, or continuous wave (CW) tones)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From physical layer point of view</a:t>
            </a:r>
          </a:p>
          <a:p>
            <a:pPr algn="just"/>
            <a:endParaRPr lang="en-US" dirty="0" smtClean="0"/>
          </a:p>
          <a:p>
            <a:pPr lvl="1" algn="just"/>
            <a:r>
              <a:rPr lang="en-US" dirty="0" smtClean="0"/>
              <a:t>Adversary </a:t>
            </a:r>
            <a:r>
              <a:rPr lang="en-US" dirty="0" smtClean="0">
                <a:sym typeface="Wingdings" pitchFamily="2" charset="2"/>
              </a:rPr>
              <a:t>attempts to </a:t>
            </a:r>
            <a:r>
              <a:rPr lang="en-US" dirty="0" smtClean="0"/>
              <a:t>drop SNJR below threshold</a:t>
            </a:r>
          </a:p>
          <a:p>
            <a:pPr lvl="1" algn="just"/>
            <a:endParaRPr lang="en-US" dirty="0" smtClean="0"/>
          </a:p>
          <a:p>
            <a:pPr marL="457200" lvl="1" indent="0" algn="just"/>
            <a:endParaRPr lang="en-US" dirty="0" smtClean="0"/>
          </a:p>
          <a:p>
            <a:pPr marL="457200" lvl="1" indent="0" algn="just"/>
            <a:endParaRPr lang="en-US" dirty="0" smtClean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222625" y="1295400"/>
          <a:ext cx="2617788" cy="882650"/>
        </p:xfrm>
        <a:graphic>
          <a:graphicData uri="http://schemas.openxmlformats.org/presentationml/2006/ole">
            <p:oleObj spid="_x0000_s39938" name="Equation" r:id="rId3" imgW="1168200" imgH="393480" progId="Equation.3">
              <p:embed/>
            </p:oleObj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6049C45-E197-472A-9D4D-070B2620905A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1" name="Date Placeholder 47"/>
          <p:cNvSpPr>
            <a:spLocks noGrp="1"/>
          </p:cNvSpPr>
          <p:nvPr>
            <p:ph type="dt" sz="half" idx="10"/>
          </p:nvPr>
        </p:nvSpPr>
        <p:spPr>
          <a:xfrm>
            <a:off x="58738" y="6473825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5/24/2010</a:t>
            </a:r>
            <a:endParaRPr lang="en-US"/>
          </a:p>
        </p:txBody>
      </p:sp>
      <p:sp>
        <p:nvSpPr>
          <p:cNvPr id="12" name="Footer Placeholder 49"/>
          <p:cNvSpPr txBox="1">
            <a:spLocks/>
          </p:cNvSpPr>
          <p:nvPr/>
        </p:nvSpPr>
        <p:spPr>
          <a:xfrm>
            <a:off x="1889760" y="6473825"/>
            <a:ext cx="3930333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ICC 2010:  Alejandro Proano, and Loukas Lazos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Common Anti-Jamming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13" y="885825"/>
            <a:ext cx="5427027" cy="374713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Spread spectrum (SS) communications</a:t>
            </a:r>
          </a:p>
          <a:p>
            <a:pPr marL="400050" lvl="1" indent="0" eaLnBrk="1" hangingPunct="1">
              <a:defRPr/>
            </a:pPr>
            <a:r>
              <a:rPr lang="en-US" dirty="0" smtClean="0"/>
              <a:t>Not all wireless systems are allocated enough  bandwidth for spreading</a:t>
            </a:r>
          </a:p>
          <a:p>
            <a:pPr marL="400050" lvl="1" indent="0" eaLnBrk="1" hangingPunct="1">
              <a:defRPr/>
            </a:pPr>
            <a:endParaRPr lang="en-US" dirty="0" smtClean="0"/>
          </a:p>
          <a:p>
            <a:pPr marL="400050" lvl="1" indent="0" eaLnBrk="1" hangingPunct="1">
              <a:defRPr/>
            </a:pPr>
            <a:r>
              <a:rPr lang="en-US" dirty="0" smtClean="0"/>
              <a:t>Suitable for voice communications</a:t>
            </a:r>
          </a:p>
          <a:p>
            <a:pPr marL="400050" lvl="1" indent="0" eaLnBrk="1" hangingPunct="1">
              <a:defRPr/>
            </a:pPr>
            <a:endParaRPr lang="en-US" dirty="0" smtClean="0"/>
          </a:p>
          <a:p>
            <a:pPr marL="400050" lvl="1" indent="0" eaLnBrk="1" hangingPunct="1">
              <a:defRPr/>
            </a:pPr>
            <a:r>
              <a:rPr lang="en-US" dirty="0" smtClean="0"/>
              <a:t>Jamming still possible given sufficient power</a:t>
            </a:r>
          </a:p>
          <a:p>
            <a:pPr marL="400050" lvl="1" indent="0" eaLnBrk="1" hangingPunct="1">
              <a:defRPr/>
            </a:pPr>
            <a:endParaRPr lang="en-US" dirty="0" smtClean="0"/>
          </a:p>
          <a:p>
            <a:pPr marL="400050" lvl="1" indent="0" eaLnBrk="1" hangingPunct="1">
              <a:defRPr/>
            </a:pPr>
            <a:r>
              <a:rPr lang="en-US" dirty="0" smtClean="0"/>
              <a:t>Success relies on the secrecy of PN sequences</a:t>
            </a:r>
          </a:p>
          <a:p>
            <a:pPr marL="400050" lvl="1" indent="0" eaLnBrk="1" hangingPunct="1">
              <a:defRPr/>
            </a:pPr>
            <a:endParaRPr lang="en-US" dirty="0" smtClean="0"/>
          </a:p>
          <a:p>
            <a:pPr marL="0" indent="0" eaLnBrk="1" hangingPunct="1">
              <a:defRPr/>
            </a:pPr>
            <a:endParaRPr lang="en-US" dirty="0" smtClean="0"/>
          </a:p>
          <a:p>
            <a:pPr marL="0" indent="0" eaLnBrk="1" hangingPunct="1">
              <a:defRPr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5/24/2010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05A11BD-6EB2-47C2-BBB3-4ADE03DA26F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438775" y="1219200"/>
            <a:ext cx="3371850" cy="1714500"/>
            <a:chOff x="152400" y="1752600"/>
            <a:chExt cx="4191000" cy="1952625"/>
          </a:xfrm>
        </p:grpSpPr>
        <p:pic>
          <p:nvPicPr>
            <p:cNvPr id="412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2400" y="1752600"/>
              <a:ext cx="4143375" cy="1952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2895098" y="1980406"/>
              <a:ext cx="1448302" cy="6110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8" name="Rectangle 27"/>
          <p:cNvSpPr/>
          <p:nvPr/>
        </p:nvSpPr>
        <p:spPr>
          <a:xfrm>
            <a:off x="624840" y="4949874"/>
            <a:ext cx="7879080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+mn-lt"/>
              </a:rPr>
              <a:t>SS prevents jamming as long as the PN sequence is kept secret</a:t>
            </a:r>
            <a:endParaRPr lang="en-US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Footer Placeholder 49"/>
          <p:cNvSpPr txBox="1">
            <a:spLocks/>
          </p:cNvSpPr>
          <p:nvPr/>
        </p:nvSpPr>
        <p:spPr>
          <a:xfrm>
            <a:off x="1889760" y="6473825"/>
            <a:ext cx="3930333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ICC 2010:  Alejandro Proano, and Loukas Lazos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Adversary Model – Inside Jammer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 smtClean="0"/>
              <a:t>Adversary’s Goal:  </a:t>
            </a:r>
          </a:p>
          <a:p>
            <a:pPr marL="350838" indent="0"/>
            <a:r>
              <a:rPr lang="en-US" dirty="0" smtClean="0"/>
              <a:t>Launch a </a:t>
            </a:r>
            <a:r>
              <a:rPr lang="en-US" b="1" dirty="0" smtClean="0">
                <a:solidFill>
                  <a:srgbClr val="0000FF"/>
                </a:solidFill>
              </a:rPr>
              <a:t>Denial-of-Service (</a:t>
            </a:r>
            <a:r>
              <a:rPr lang="en-US" b="1" dirty="0" err="1" smtClean="0">
                <a:solidFill>
                  <a:srgbClr val="0000FF"/>
                </a:solidFill>
              </a:rPr>
              <a:t>DoS</a:t>
            </a:r>
            <a:r>
              <a:rPr lang="en-US" b="1" dirty="0" smtClean="0">
                <a:solidFill>
                  <a:srgbClr val="0000FF"/>
                </a:solidFill>
              </a:rPr>
              <a:t>) </a:t>
            </a:r>
            <a:r>
              <a:rPr lang="en-US" dirty="0" smtClean="0"/>
              <a:t>attack</a:t>
            </a:r>
            <a:endParaRPr lang="en-US" dirty="0" smtClean="0"/>
          </a:p>
          <a:p>
            <a:pPr marL="350838" indent="0"/>
            <a:r>
              <a:rPr lang="en-US" dirty="0" err="1" smtClean="0"/>
              <a:t>Stealthiness</a:t>
            </a:r>
            <a:r>
              <a:rPr lang="en-US" dirty="0" smtClean="0"/>
              <a:t> </a:t>
            </a:r>
            <a:r>
              <a:rPr lang="en-US" dirty="0" smtClean="0"/>
              <a:t>– Jammer tries to remain undetected</a:t>
            </a:r>
          </a:p>
          <a:p>
            <a:endParaRPr lang="en-US" dirty="0" smtClean="0"/>
          </a:p>
          <a:p>
            <a:r>
              <a:rPr lang="en-US" dirty="0" smtClean="0"/>
              <a:t>Adversary is an insider </a:t>
            </a:r>
          </a:p>
          <a:p>
            <a:pPr lvl="1"/>
            <a:r>
              <a:rPr lang="en-US" dirty="0" smtClean="0"/>
              <a:t>Has access to commonly shared cryptographic secrets (e.g., PN sequences)</a:t>
            </a:r>
          </a:p>
          <a:p>
            <a:pPr lvl="1"/>
            <a:r>
              <a:rPr lang="en-US" dirty="0" smtClean="0"/>
              <a:t>Is aware of the protocol specificities</a:t>
            </a:r>
          </a:p>
          <a:p>
            <a:pPr lvl="1"/>
            <a:r>
              <a:rPr lang="en-US" dirty="0" smtClean="0"/>
              <a:t>Is aware of the network topology </a:t>
            </a:r>
          </a:p>
          <a:p>
            <a:pPr marL="457200" lvl="1" indent="0"/>
            <a:r>
              <a:rPr lang="en-US" dirty="0" smtClean="0"/>
              <a:t>May be equipped with advanced hardware – Multiple radios, Directional antennas, High computational power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5/24/2010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6049C45-E197-472A-9D4D-070B2620905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6" name="Footer Placeholder 49"/>
          <p:cNvSpPr txBox="1">
            <a:spLocks/>
          </p:cNvSpPr>
          <p:nvPr/>
        </p:nvSpPr>
        <p:spPr>
          <a:xfrm>
            <a:off x="1889760" y="6473825"/>
            <a:ext cx="3930333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ICC 2010:  Alejandro Proano, and Loukas Lazos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13801" y="5225196"/>
            <a:ext cx="8710159" cy="106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Selectively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target messages of high importance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1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400" b="1" dirty="0" smtClean="0">
                <a:solidFill>
                  <a:srgbClr val="0000FF"/>
                </a:solidFill>
                <a:latin typeface="+mn-lt"/>
                <a:cs typeface="+mn-cs"/>
              </a:rPr>
              <a:t>Requires </a:t>
            </a:r>
            <a:r>
              <a:rPr lang="en-US" sz="2400" b="1" dirty="0" smtClean="0">
                <a:solidFill>
                  <a:srgbClr val="0000FF"/>
                </a:solidFill>
                <a:latin typeface="+mn-lt"/>
                <a:cs typeface="+mn-cs"/>
              </a:rPr>
              <a:t>packet </a:t>
            </a:r>
            <a:r>
              <a:rPr lang="en-US" sz="2400" b="1" dirty="0" smtClean="0">
                <a:solidFill>
                  <a:srgbClr val="0000FF"/>
                </a:solidFill>
                <a:latin typeface="+mn-lt"/>
                <a:cs typeface="+mn-cs"/>
              </a:rPr>
              <a:t>classification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this Model Realistic?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13" y="685801"/>
            <a:ext cx="8991600" cy="1417319"/>
          </a:xfrm>
        </p:spPr>
        <p:txBody>
          <a:bodyPr/>
          <a:lstStyle/>
          <a:p>
            <a:r>
              <a:rPr lang="en-US" dirty="0" smtClean="0"/>
              <a:t>Unattended nodes lack physical security</a:t>
            </a:r>
          </a:p>
          <a:p>
            <a:r>
              <a:rPr lang="en-US" dirty="0" smtClean="0"/>
              <a:t>Broadcast transmissions require shared PN sequences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5/24/2010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6049C45-E197-472A-9D4D-070B2620905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6" name="Oval 8"/>
          <p:cNvSpPr>
            <a:spLocks noChangeArrowheads="1"/>
          </p:cNvSpPr>
          <p:nvPr/>
        </p:nvSpPr>
        <p:spPr bwMode="auto">
          <a:xfrm>
            <a:off x="914400" y="1981200"/>
            <a:ext cx="6324600" cy="3048000"/>
          </a:xfrm>
          <a:prstGeom prst="ellipse">
            <a:avLst/>
          </a:prstGeom>
          <a:gradFill rotWithShape="1">
            <a:gsLst>
              <a:gs pos="0">
                <a:srgbClr val="BDDEFF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971800"/>
            <a:ext cx="3857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>
            <a:off x="2057400" y="2743200"/>
            <a:ext cx="91440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 flipH="1" flipV="1">
            <a:off x="2438400" y="2895600"/>
            <a:ext cx="60960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6200000" flipH="1">
            <a:off x="1943100" y="2857500"/>
            <a:ext cx="68580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971800" y="2819400"/>
            <a:ext cx="76200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733800" y="2819400"/>
            <a:ext cx="38100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572000" y="2514600"/>
            <a:ext cx="76200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2209801" y="3733800"/>
            <a:ext cx="609600" cy="31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514600" y="3886200"/>
            <a:ext cx="106680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3162300" y="3314700"/>
            <a:ext cx="914400" cy="228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 flipH="1" flipV="1">
            <a:off x="3009900" y="4076700"/>
            <a:ext cx="685800" cy="304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514600" y="4038600"/>
            <a:ext cx="685800" cy="533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505200" y="3886200"/>
            <a:ext cx="533400" cy="381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572000" y="2667000"/>
            <a:ext cx="91440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334000" y="2514600"/>
            <a:ext cx="106680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6200000" flipH="1">
            <a:off x="5105400" y="2743200"/>
            <a:ext cx="60960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486400" y="2971800"/>
            <a:ext cx="83820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6200000" flipH="1">
            <a:off x="5486400" y="3124200"/>
            <a:ext cx="609600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5181600" y="3733800"/>
            <a:ext cx="91440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105400" y="3886200"/>
            <a:ext cx="609600" cy="533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 flipH="1" flipV="1">
            <a:off x="5562600" y="3886200"/>
            <a:ext cx="685800" cy="381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4419600" y="3886200"/>
            <a:ext cx="762000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5791200" y="3200400"/>
            <a:ext cx="762000" cy="304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 flipH="1" flipV="1">
            <a:off x="4914900" y="3314700"/>
            <a:ext cx="762000" cy="381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581400" y="3810000"/>
            <a:ext cx="38100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 flipH="1" flipV="1">
            <a:off x="4038600" y="4038600"/>
            <a:ext cx="83820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495800" y="3657600"/>
            <a:ext cx="685800" cy="228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 flipH="1" flipV="1">
            <a:off x="4038600" y="3124200"/>
            <a:ext cx="99060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 34"/>
          <p:cNvSpPr/>
          <p:nvPr/>
        </p:nvSpPr>
        <p:spPr>
          <a:xfrm>
            <a:off x="3997325" y="2011363"/>
            <a:ext cx="498475" cy="2857500"/>
          </a:xfrm>
          <a:custGeom>
            <a:avLst/>
            <a:gdLst>
              <a:gd name="connsiteX0" fmla="*/ 497840 w 497840"/>
              <a:gd name="connsiteY0" fmla="*/ 0 h 2856653"/>
              <a:gd name="connsiteX1" fmla="*/ 71120 w 497840"/>
              <a:gd name="connsiteY1" fmla="*/ 325120 h 2856653"/>
              <a:gd name="connsiteX2" fmla="*/ 254000 w 497840"/>
              <a:gd name="connsiteY2" fmla="*/ 1066800 h 2856653"/>
              <a:gd name="connsiteX3" fmla="*/ 30480 w 497840"/>
              <a:gd name="connsiteY3" fmla="*/ 1503680 h 2856653"/>
              <a:gd name="connsiteX4" fmla="*/ 71120 w 497840"/>
              <a:gd name="connsiteY4" fmla="*/ 2021840 h 2856653"/>
              <a:gd name="connsiteX5" fmla="*/ 223520 w 497840"/>
              <a:gd name="connsiteY5" fmla="*/ 2733040 h 2856653"/>
              <a:gd name="connsiteX6" fmla="*/ 243840 w 497840"/>
              <a:gd name="connsiteY6" fmla="*/ 2763520 h 285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40" h="2856653">
                <a:moveTo>
                  <a:pt x="497840" y="0"/>
                </a:moveTo>
                <a:cubicBezTo>
                  <a:pt x="304800" y="73660"/>
                  <a:pt x="111760" y="147320"/>
                  <a:pt x="71120" y="325120"/>
                </a:cubicBezTo>
                <a:cubicBezTo>
                  <a:pt x="30480" y="502920"/>
                  <a:pt x="260773" y="870373"/>
                  <a:pt x="254000" y="1066800"/>
                </a:cubicBezTo>
                <a:cubicBezTo>
                  <a:pt x="247227" y="1263227"/>
                  <a:pt x="60960" y="1344507"/>
                  <a:pt x="30480" y="1503680"/>
                </a:cubicBezTo>
                <a:cubicBezTo>
                  <a:pt x="0" y="1662853"/>
                  <a:pt x="38947" y="1816947"/>
                  <a:pt x="71120" y="2021840"/>
                </a:cubicBezTo>
                <a:cubicBezTo>
                  <a:pt x="103293" y="2226733"/>
                  <a:pt x="194733" y="2609427"/>
                  <a:pt x="223520" y="2733040"/>
                </a:cubicBezTo>
                <a:cubicBezTo>
                  <a:pt x="252307" y="2856653"/>
                  <a:pt x="248073" y="2810086"/>
                  <a:pt x="243840" y="2763520"/>
                </a:cubicBezTo>
              </a:path>
            </a:pathLst>
          </a:cu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aphicFrame>
        <p:nvGraphicFramePr>
          <p:cNvPr id="36" name="Object 2"/>
          <p:cNvGraphicFramePr>
            <a:graphicFrameLocks noChangeAspect="1"/>
          </p:cNvGraphicFramePr>
          <p:nvPr/>
        </p:nvGraphicFramePr>
        <p:xfrm>
          <a:off x="2819400" y="2514600"/>
          <a:ext cx="304800" cy="457200"/>
        </p:xfrm>
        <a:graphic>
          <a:graphicData uri="http://schemas.openxmlformats.org/presentationml/2006/ole">
            <p:oleObj spid="_x0000_s40962" name="Visio" r:id="rId4" imgW="908710" imgH="1274826" progId="Visio.Drawing.11">
              <p:embed/>
            </p:oleObj>
          </a:graphicData>
        </a:graphic>
      </p:graphicFrame>
      <p:graphicFrame>
        <p:nvGraphicFramePr>
          <p:cNvPr id="37" name="Object 4"/>
          <p:cNvGraphicFramePr>
            <a:graphicFrameLocks noChangeAspect="1"/>
          </p:cNvGraphicFramePr>
          <p:nvPr/>
        </p:nvGraphicFramePr>
        <p:xfrm>
          <a:off x="5334000" y="2819400"/>
          <a:ext cx="304800" cy="457200"/>
        </p:xfrm>
        <a:graphic>
          <a:graphicData uri="http://schemas.openxmlformats.org/presentationml/2006/ole">
            <p:oleObj spid="_x0000_s40963" name="Visio" r:id="rId5" imgW="908710" imgH="1274826" progId="Visio.Drawing.11">
              <p:embed/>
            </p:oleObj>
          </a:graphicData>
        </a:graphic>
      </p:graphicFrame>
      <p:graphicFrame>
        <p:nvGraphicFramePr>
          <p:cNvPr id="38" name="Object 5"/>
          <p:cNvGraphicFramePr>
            <a:graphicFrameLocks noChangeAspect="1"/>
          </p:cNvGraphicFramePr>
          <p:nvPr/>
        </p:nvGraphicFramePr>
        <p:xfrm>
          <a:off x="5016500" y="3581400"/>
          <a:ext cx="304800" cy="457200"/>
        </p:xfrm>
        <a:graphic>
          <a:graphicData uri="http://schemas.openxmlformats.org/presentationml/2006/ole">
            <p:oleObj spid="_x0000_s40964" name="Visio" r:id="rId6" imgW="908710" imgH="1274826" progId="Visio.Drawing.11">
              <p:embed/>
            </p:oleObj>
          </a:graphicData>
        </a:graphic>
      </p:graphicFrame>
      <p:graphicFrame>
        <p:nvGraphicFramePr>
          <p:cNvPr id="39" name="Object 6"/>
          <p:cNvGraphicFramePr>
            <a:graphicFrameLocks noChangeAspect="1"/>
          </p:cNvGraphicFramePr>
          <p:nvPr/>
        </p:nvGraphicFramePr>
        <p:xfrm>
          <a:off x="3416300" y="3581400"/>
          <a:ext cx="304800" cy="457200"/>
        </p:xfrm>
        <a:graphic>
          <a:graphicData uri="http://schemas.openxmlformats.org/presentationml/2006/ole">
            <p:oleObj spid="_x0000_s40965" name="Visio" r:id="rId7" imgW="908710" imgH="1274826" progId="Visio.Drawing.11">
              <p:embed/>
            </p:oleObj>
          </a:graphicData>
        </a:graphic>
      </p:graphicFrame>
      <p:graphicFrame>
        <p:nvGraphicFramePr>
          <p:cNvPr id="40" name="Object 7"/>
          <p:cNvGraphicFramePr>
            <a:graphicFrameLocks noChangeAspect="1"/>
          </p:cNvGraphicFramePr>
          <p:nvPr/>
        </p:nvGraphicFramePr>
        <p:xfrm>
          <a:off x="3581400" y="2667000"/>
          <a:ext cx="304800" cy="457200"/>
        </p:xfrm>
        <a:graphic>
          <a:graphicData uri="http://schemas.openxmlformats.org/presentationml/2006/ole">
            <p:oleObj spid="_x0000_s40966" name="Visio" r:id="rId8" imgW="908710" imgH="1274826" progId="Visio.Drawing.11">
              <p:embed/>
            </p:oleObj>
          </a:graphicData>
        </a:graphic>
      </p:graphicFrame>
      <p:graphicFrame>
        <p:nvGraphicFramePr>
          <p:cNvPr id="41" name="Object 8"/>
          <p:cNvGraphicFramePr>
            <a:graphicFrameLocks noChangeAspect="1"/>
          </p:cNvGraphicFramePr>
          <p:nvPr/>
        </p:nvGraphicFramePr>
        <p:xfrm>
          <a:off x="5245100" y="2209800"/>
          <a:ext cx="304800" cy="457200"/>
        </p:xfrm>
        <a:graphic>
          <a:graphicData uri="http://schemas.openxmlformats.org/presentationml/2006/ole">
            <p:oleObj spid="_x0000_s40967" name="Visio" r:id="rId9" imgW="908710" imgH="1274826" progId="Visio.Drawing.11">
              <p:embed/>
            </p:oleObj>
          </a:graphicData>
        </a:graphic>
      </p:graphicFrame>
      <p:graphicFrame>
        <p:nvGraphicFramePr>
          <p:cNvPr id="42" name="Object 9"/>
          <p:cNvGraphicFramePr>
            <a:graphicFrameLocks noChangeAspect="1"/>
          </p:cNvGraphicFramePr>
          <p:nvPr/>
        </p:nvGraphicFramePr>
        <p:xfrm>
          <a:off x="2362200" y="3124200"/>
          <a:ext cx="304800" cy="457200"/>
        </p:xfrm>
        <a:graphic>
          <a:graphicData uri="http://schemas.openxmlformats.org/presentationml/2006/ole">
            <p:oleObj spid="_x0000_s40968" name="Visio" r:id="rId10" imgW="908710" imgH="1274826" progId="Visio.Drawing.11">
              <p:embed/>
            </p:oleObj>
          </a:graphicData>
        </a:graphic>
      </p:graphicFrame>
      <p:graphicFrame>
        <p:nvGraphicFramePr>
          <p:cNvPr id="43" name="Object 10"/>
          <p:cNvGraphicFramePr>
            <a:graphicFrameLocks noChangeAspect="1"/>
          </p:cNvGraphicFramePr>
          <p:nvPr/>
        </p:nvGraphicFramePr>
        <p:xfrm>
          <a:off x="5943600" y="3429000"/>
          <a:ext cx="304800" cy="457200"/>
        </p:xfrm>
        <a:graphic>
          <a:graphicData uri="http://schemas.openxmlformats.org/presentationml/2006/ole">
            <p:oleObj spid="_x0000_s40969" name="Visio" r:id="rId11" imgW="908710" imgH="1274826" progId="Visio.Drawing.11">
              <p:embed/>
            </p:oleObj>
          </a:graphicData>
        </a:graphic>
      </p:graphicFrame>
      <p:graphicFrame>
        <p:nvGraphicFramePr>
          <p:cNvPr id="44" name="Object 11"/>
          <p:cNvGraphicFramePr>
            <a:graphicFrameLocks noChangeAspect="1"/>
          </p:cNvGraphicFramePr>
          <p:nvPr/>
        </p:nvGraphicFramePr>
        <p:xfrm>
          <a:off x="6248400" y="2667000"/>
          <a:ext cx="304800" cy="457200"/>
        </p:xfrm>
        <a:graphic>
          <a:graphicData uri="http://schemas.openxmlformats.org/presentationml/2006/ole">
            <p:oleObj spid="_x0000_s40970" name="Visio" r:id="rId12" imgW="908710" imgH="1274826" progId="Visio.Drawing.11">
              <p:embed/>
            </p:oleObj>
          </a:graphicData>
        </a:graphic>
      </p:graphicFrame>
      <p:graphicFrame>
        <p:nvGraphicFramePr>
          <p:cNvPr id="45" name="Object 12"/>
          <p:cNvGraphicFramePr>
            <a:graphicFrameLocks noChangeAspect="1"/>
          </p:cNvGraphicFramePr>
          <p:nvPr/>
        </p:nvGraphicFramePr>
        <p:xfrm>
          <a:off x="2362200" y="3733800"/>
          <a:ext cx="304800" cy="457200"/>
        </p:xfrm>
        <a:graphic>
          <a:graphicData uri="http://schemas.openxmlformats.org/presentationml/2006/ole">
            <p:oleObj spid="_x0000_s40971" name="Visio" r:id="rId13" imgW="908710" imgH="1274826" progId="Visio.Drawing.11">
              <p:embed/>
            </p:oleObj>
          </a:graphicData>
        </a:graphic>
      </p:graphicFrame>
      <p:graphicFrame>
        <p:nvGraphicFramePr>
          <p:cNvPr id="46" name="Object 14"/>
          <p:cNvGraphicFramePr>
            <a:graphicFrameLocks noChangeAspect="1"/>
          </p:cNvGraphicFramePr>
          <p:nvPr/>
        </p:nvGraphicFramePr>
        <p:xfrm>
          <a:off x="1905000" y="2438400"/>
          <a:ext cx="304800" cy="457200"/>
        </p:xfrm>
        <a:graphic>
          <a:graphicData uri="http://schemas.openxmlformats.org/presentationml/2006/ole">
            <p:oleObj spid="_x0000_s40972" name="Visio" r:id="rId14" imgW="908710" imgH="1274826" progId="Visio.Drawing.11">
              <p:embed/>
            </p:oleObj>
          </a:graphicData>
        </a:graphic>
      </p:graphicFrame>
      <p:graphicFrame>
        <p:nvGraphicFramePr>
          <p:cNvPr id="47" name="Object 15"/>
          <p:cNvGraphicFramePr>
            <a:graphicFrameLocks noChangeAspect="1"/>
          </p:cNvGraphicFramePr>
          <p:nvPr/>
        </p:nvGraphicFramePr>
        <p:xfrm>
          <a:off x="3048000" y="4267200"/>
          <a:ext cx="304800" cy="457200"/>
        </p:xfrm>
        <a:graphic>
          <a:graphicData uri="http://schemas.openxmlformats.org/presentationml/2006/ole">
            <p:oleObj spid="_x0000_s40973" name="Visio" r:id="rId15" imgW="908710" imgH="1274826" progId="Visio.Drawing.11">
              <p:embed/>
            </p:oleObj>
          </a:graphicData>
        </a:graphic>
      </p:graphicFrame>
      <p:graphicFrame>
        <p:nvGraphicFramePr>
          <p:cNvPr id="48" name="Object 16"/>
          <p:cNvGraphicFramePr>
            <a:graphicFrameLocks noChangeAspect="1"/>
          </p:cNvGraphicFramePr>
          <p:nvPr/>
        </p:nvGraphicFramePr>
        <p:xfrm>
          <a:off x="5562600" y="4114800"/>
          <a:ext cx="304800" cy="457200"/>
        </p:xfrm>
        <a:graphic>
          <a:graphicData uri="http://schemas.openxmlformats.org/presentationml/2006/ole">
            <p:oleObj spid="_x0000_s40974" name="Visio" r:id="rId16" imgW="908710" imgH="1274826" progId="Visio.Drawing.11">
              <p:embed/>
            </p:oleObj>
          </a:graphicData>
        </a:graphic>
      </p:graphicFrame>
      <p:sp>
        <p:nvSpPr>
          <p:cNvPr id="49" name="Rectangle 82"/>
          <p:cNvSpPr>
            <a:spLocks noChangeArrowheads="1"/>
          </p:cNvSpPr>
          <p:nvPr/>
        </p:nvSpPr>
        <p:spPr bwMode="auto">
          <a:xfrm>
            <a:off x="3657600" y="4876800"/>
            <a:ext cx="893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min cut</a:t>
            </a:r>
          </a:p>
        </p:txBody>
      </p:sp>
      <p:cxnSp>
        <p:nvCxnSpPr>
          <p:cNvPr id="50" name="Straight Connector 49"/>
          <p:cNvCxnSpPr/>
          <p:nvPr/>
        </p:nvCxnSpPr>
        <p:spPr>
          <a:xfrm flipV="1">
            <a:off x="4114800" y="3708400"/>
            <a:ext cx="38100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1" name="Object 17"/>
          <p:cNvGraphicFramePr>
            <a:graphicFrameLocks noChangeAspect="1"/>
          </p:cNvGraphicFramePr>
          <p:nvPr/>
        </p:nvGraphicFramePr>
        <p:xfrm>
          <a:off x="4343400" y="3352800"/>
          <a:ext cx="304800" cy="457200"/>
        </p:xfrm>
        <a:graphic>
          <a:graphicData uri="http://schemas.openxmlformats.org/presentationml/2006/ole">
            <p:oleObj spid="_x0000_s40975" name="Visio" r:id="rId17" imgW="908710" imgH="1274826" progId="Visio.Drawing.11">
              <p:embed/>
            </p:oleObj>
          </a:graphicData>
        </a:graphic>
      </p:graphicFrame>
      <p:grpSp>
        <p:nvGrpSpPr>
          <p:cNvPr id="52" name="Group 106"/>
          <p:cNvGrpSpPr>
            <a:grpSpLocks/>
          </p:cNvGrpSpPr>
          <p:nvPr/>
        </p:nvGrpSpPr>
        <p:grpSpPr bwMode="auto">
          <a:xfrm rot="1704790">
            <a:off x="3968750" y="4162425"/>
            <a:ext cx="171450" cy="204788"/>
            <a:chOff x="3886200" y="4081764"/>
            <a:chExt cx="172021" cy="205056"/>
          </a:xfrm>
        </p:grpSpPr>
        <p:cxnSp>
          <p:nvCxnSpPr>
            <p:cNvPr id="53" name="Straight Connector 52"/>
            <p:cNvCxnSpPr/>
            <p:nvPr/>
          </p:nvCxnSpPr>
          <p:spPr>
            <a:xfrm>
              <a:off x="3884107" y="4131851"/>
              <a:ext cx="60526" cy="317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0800000" flipV="1">
              <a:off x="3905536" y="4215132"/>
              <a:ext cx="60526" cy="445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3993954" y="4200861"/>
              <a:ext cx="60526" cy="317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10800000" flipV="1">
              <a:off x="3995745" y="4117630"/>
              <a:ext cx="60526" cy="445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16200000" flipH="1">
              <a:off x="3945028" y="4247951"/>
              <a:ext cx="763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16200000" flipH="1">
              <a:off x="3928698" y="4117607"/>
              <a:ext cx="763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107"/>
          <p:cNvGrpSpPr>
            <a:grpSpLocks/>
          </p:cNvGrpSpPr>
          <p:nvPr/>
        </p:nvGrpSpPr>
        <p:grpSpPr bwMode="auto">
          <a:xfrm rot="633512">
            <a:off x="3887788" y="3706813"/>
            <a:ext cx="171450" cy="204787"/>
            <a:chOff x="3886200" y="4081764"/>
            <a:chExt cx="172021" cy="205056"/>
          </a:xfrm>
        </p:grpSpPr>
        <p:cxnSp>
          <p:nvCxnSpPr>
            <p:cNvPr id="60" name="Straight Connector 59"/>
            <p:cNvCxnSpPr/>
            <p:nvPr/>
          </p:nvCxnSpPr>
          <p:spPr>
            <a:xfrm>
              <a:off x="3882063" y="4125367"/>
              <a:ext cx="60526" cy="317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0800000" flipV="1">
              <a:off x="3902415" y="4210625"/>
              <a:ext cx="60526" cy="445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3989809" y="4199108"/>
              <a:ext cx="60526" cy="317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10800000" flipV="1">
              <a:off x="3989892" y="4115120"/>
              <a:ext cx="60526" cy="445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3937176" y="4244349"/>
              <a:ext cx="763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16200000" flipH="1">
              <a:off x="3928503" y="4119839"/>
              <a:ext cx="763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115"/>
          <p:cNvGrpSpPr>
            <a:grpSpLocks/>
          </p:cNvGrpSpPr>
          <p:nvPr/>
        </p:nvGrpSpPr>
        <p:grpSpPr bwMode="auto">
          <a:xfrm rot="-1198779">
            <a:off x="4019550" y="2709863"/>
            <a:ext cx="171450" cy="204787"/>
            <a:chOff x="3886200" y="4081764"/>
            <a:chExt cx="172021" cy="205056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3881254" y="4130306"/>
              <a:ext cx="60526" cy="317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0800000" flipV="1">
              <a:off x="3905753" y="4205567"/>
              <a:ext cx="60526" cy="445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3988897" y="4193042"/>
              <a:ext cx="60526" cy="317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10800000" flipV="1">
              <a:off x="3992430" y="4111854"/>
              <a:ext cx="60526" cy="445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3944679" y="4248189"/>
              <a:ext cx="763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3930111" y="4116049"/>
              <a:ext cx="763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3" name="Straight Connector 72"/>
          <p:cNvCxnSpPr/>
          <p:nvPr/>
        </p:nvCxnSpPr>
        <p:spPr>
          <a:xfrm>
            <a:off x="4179888" y="4375150"/>
            <a:ext cx="173037" cy="146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4232275" y="2617788"/>
            <a:ext cx="38100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5" name="Object 3"/>
          <p:cNvGraphicFramePr>
            <a:graphicFrameLocks noChangeAspect="1"/>
          </p:cNvGraphicFramePr>
          <p:nvPr/>
        </p:nvGraphicFramePr>
        <p:xfrm>
          <a:off x="4406900" y="2362200"/>
          <a:ext cx="304800" cy="457200"/>
        </p:xfrm>
        <a:graphic>
          <a:graphicData uri="http://schemas.openxmlformats.org/presentationml/2006/ole">
            <p:oleObj spid="_x0000_s40976" name="Visio" r:id="rId18" imgW="908710" imgH="1274826" progId="Visio.Drawing.11">
              <p:embed/>
            </p:oleObj>
          </a:graphicData>
        </a:graphic>
      </p:graphicFrame>
      <p:graphicFrame>
        <p:nvGraphicFramePr>
          <p:cNvPr id="76" name="Object 13"/>
          <p:cNvGraphicFramePr>
            <a:graphicFrameLocks noChangeAspect="1"/>
          </p:cNvGraphicFramePr>
          <p:nvPr/>
        </p:nvGraphicFramePr>
        <p:xfrm>
          <a:off x="4267200" y="4191000"/>
          <a:ext cx="304800" cy="457200"/>
        </p:xfrm>
        <a:graphic>
          <a:graphicData uri="http://schemas.openxmlformats.org/presentationml/2006/ole">
            <p:oleObj spid="_x0000_s40977" name="Visio" r:id="rId19" imgW="908710" imgH="1274826" progId="Visio.Drawing.11">
              <p:embed/>
            </p:oleObj>
          </a:graphicData>
        </a:graphic>
      </p:graphicFrame>
      <p:sp>
        <p:nvSpPr>
          <p:cNvPr id="77" name="Freeform 76"/>
          <p:cNvSpPr/>
          <p:nvPr/>
        </p:nvSpPr>
        <p:spPr>
          <a:xfrm>
            <a:off x="1725613" y="2246313"/>
            <a:ext cx="2254250" cy="2709862"/>
          </a:xfrm>
          <a:custGeom>
            <a:avLst/>
            <a:gdLst>
              <a:gd name="connsiteX0" fmla="*/ 1998662 w 2254249"/>
              <a:gd name="connsiteY0" fmla="*/ 173037 h 2709862"/>
              <a:gd name="connsiteX1" fmla="*/ 1446212 w 2254249"/>
              <a:gd name="connsiteY1" fmla="*/ 87312 h 2709862"/>
              <a:gd name="connsiteX2" fmla="*/ 608012 w 2254249"/>
              <a:gd name="connsiteY2" fmla="*/ 11112 h 2709862"/>
              <a:gd name="connsiteX3" fmla="*/ 65087 w 2254249"/>
              <a:gd name="connsiteY3" fmla="*/ 153987 h 2709862"/>
              <a:gd name="connsiteX4" fmla="*/ 217487 w 2254249"/>
              <a:gd name="connsiteY4" fmla="*/ 773112 h 2709862"/>
              <a:gd name="connsiteX5" fmla="*/ 665162 w 2254249"/>
              <a:gd name="connsiteY5" fmla="*/ 2116137 h 2709862"/>
              <a:gd name="connsiteX6" fmla="*/ 1579562 w 2254249"/>
              <a:gd name="connsiteY6" fmla="*/ 2611437 h 2709862"/>
              <a:gd name="connsiteX7" fmla="*/ 2141537 w 2254249"/>
              <a:gd name="connsiteY7" fmla="*/ 1525587 h 2709862"/>
              <a:gd name="connsiteX8" fmla="*/ 2227262 w 2254249"/>
              <a:gd name="connsiteY8" fmla="*/ 630237 h 2709862"/>
              <a:gd name="connsiteX9" fmla="*/ 1998662 w 2254249"/>
              <a:gd name="connsiteY9" fmla="*/ 173037 h 270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54249" h="2709862">
                <a:moveTo>
                  <a:pt x="1998662" y="173037"/>
                </a:moveTo>
                <a:cubicBezTo>
                  <a:pt x="1868487" y="82550"/>
                  <a:pt x="1677987" y="114299"/>
                  <a:pt x="1446212" y="87312"/>
                </a:cubicBezTo>
                <a:cubicBezTo>
                  <a:pt x="1214437" y="60325"/>
                  <a:pt x="838199" y="0"/>
                  <a:pt x="608012" y="11112"/>
                </a:cubicBezTo>
                <a:cubicBezTo>
                  <a:pt x="377825" y="22224"/>
                  <a:pt x="130175" y="26987"/>
                  <a:pt x="65087" y="153987"/>
                </a:cubicBezTo>
                <a:cubicBezTo>
                  <a:pt x="0" y="280987"/>
                  <a:pt x="117475" y="446087"/>
                  <a:pt x="217487" y="773112"/>
                </a:cubicBezTo>
                <a:cubicBezTo>
                  <a:pt x="317499" y="1100137"/>
                  <a:pt x="438150" y="1809750"/>
                  <a:pt x="665162" y="2116137"/>
                </a:cubicBezTo>
                <a:cubicBezTo>
                  <a:pt x="892174" y="2422524"/>
                  <a:pt x="1333500" y="2709862"/>
                  <a:pt x="1579562" y="2611437"/>
                </a:cubicBezTo>
                <a:cubicBezTo>
                  <a:pt x="1825624" y="2513012"/>
                  <a:pt x="2033587" y="1855787"/>
                  <a:pt x="2141537" y="1525587"/>
                </a:cubicBezTo>
                <a:cubicBezTo>
                  <a:pt x="2249487" y="1195387"/>
                  <a:pt x="2254249" y="857249"/>
                  <a:pt x="2227262" y="630237"/>
                </a:cubicBezTo>
                <a:cubicBezTo>
                  <a:pt x="2200275" y="403225"/>
                  <a:pt x="2128837" y="263524"/>
                  <a:pt x="1998662" y="173037"/>
                </a:cubicBezTo>
                <a:close/>
              </a:path>
            </a:pathLst>
          </a:cu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8" name="Freeform 77"/>
          <p:cNvSpPr/>
          <p:nvPr/>
        </p:nvSpPr>
        <p:spPr>
          <a:xfrm>
            <a:off x="4187825" y="1960563"/>
            <a:ext cx="2622550" cy="3025775"/>
          </a:xfrm>
          <a:custGeom>
            <a:avLst/>
            <a:gdLst>
              <a:gd name="connsiteX0" fmla="*/ 1146175 w 2622550"/>
              <a:gd name="connsiteY0" fmla="*/ 96837 h 3025775"/>
              <a:gd name="connsiteX1" fmla="*/ 241300 w 2622550"/>
              <a:gd name="connsiteY1" fmla="*/ 296862 h 3025775"/>
              <a:gd name="connsiteX2" fmla="*/ 117475 w 2622550"/>
              <a:gd name="connsiteY2" fmla="*/ 573087 h 3025775"/>
              <a:gd name="connsiteX3" fmla="*/ 184150 w 2622550"/>
              <a:gd name="connsiteY3" fmla="*/ 1096962 h 3025775"/>
              <a:gd name="connsiteX4" fmla="*/ 50800 w 2622550"/>
              <a:gd name="connsiteY4" fmla="*/ 1687512 h 3025775"/>
              <a:gd name="connsiteX5" fmla="*/ 31750 w 2622550"/>
              <a:gd name="connsiteY5" fmla="*/ 2078037 h 3025775"/>
              <a:gd name="connsiteX6" fmla="*/ 50800 w 2622550"/>
              <a:gd name="connsiteY6" fmla="*/ 2620962 h 3025775"/>
              <a:gd name="connsiteX7" fmla="*/ 336550 w 2622550"/>
              <a:gd name="connsiteY7" fmla="*/ 2878137 h 3025775"/>
              <a:gd name="connsiteX8" fmla="*/ 1031875 w 2622550"/>
              <a:gd name="connsiteY8" fmla="*/ 2620962 h 3025775"/>
              <a:gd name="connsiteX9" fmla="*/ 1698625 w 2622550"/>
              <a:gd name="connsiteY9" fmla="*/ 2735262 h 3025775"/>
              <a:gd name="connsiteX10" fmla="*/ 2527300 w 2622550"/>
              <a:gd name="connsiteY10" fmla="*/ 877887 h 3025775"/>
              <a:gd name="connsiteX11" fmla="*/ 1146175 w 2622550"/>
              <a:gd name="connsiteY11" fmla="*/ 96837 h 302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22550" h="3025775">
                <a:moveTo>
                  <a:pt x="1146175" y="96837"/>
                </a:moveTo>
                <a:cubicBezTo>
                  <a:pt x="765175" y="0"/>
                  <a:pt x="412750" y="217487"/>
                  <a:pt x="241300" y="296862"/>
                </a:cubicBezTo>
                <a:cubicBezTo>
                  <a:pt x="69850" y="376237"/>
                  <a:pt x="127000" y="439737"/>
                  <a:pt x="117475" y="573087"/>
                </a:cubicBezTo>
                <a:cubicBezTo>
                  <a:pt x="107950" y="706437"/>
                  <a:pt x="195263" y="911224"/>
                  <a:pt x="184150" y="1096962"/>
                </a:cubicBezTo>
                <a:cubicBezTo>
                  <a:pt x="173037" y="1282700"/>
                  <a:pt x="76200" y="1524000"/>
                  <a:pt x="50800" y="1687512"/>
                </a:cubicBezTo>
                <a:cubicBezTo>
                  <a:pt x="25400" y="1851025"/>
                  <a:pt x="31750" y="1922462"/>
                  <a:pt x="31750" y="2078037"/>
                </a:cubicBezTo>
                <a:cubicBezTo>
                  <a:pt x="31750" y="2233612"/>
                  <a:pt x="0" y="2487612"/>
                  <a:pt x="50800" y="2620962"/>
                </a:cubicBezTo>
                <a:cubicBezTo>
                  <a:pt x="101600" y="2754312"/>
                  <a:pt x="173038" y="2878137"/>
                  <a:pt x="336550" y="2878137"/>
                </a:cubicBezTo>
                <a:cubicBezTo>
                  <a:pt x="500062" y="2878137"/>
                  <a:pt x="804863" y="2644774"/>
                  <a:pt x="1031875" y="2620962"/>
                </a:cubicBezTo>
                <a:cubicBezTo>
                  <a:pt x="1258887" y="2597150"/>
                  <a:pt x="1449388" y="3025775"/>
                  <a:pt x="1698625" y="2735262"/>
                </a:cubicBezTo>
                <a:cubicBezTo>
                  <a:pt x="1947863" y="2444750"/>
                  <a:pt x="2622550" y="1317624"/>
                  <a:pt x="2527300" y="877887"/>
                </a:cubicBezTo>
                <a:cubicBezTo>
                  <a:pt x="2432050" y="438150"/>
                  <a:pt x="1527175" y="193675"/>
                  <a:pt x="1146175" y="96837"/>
                </a:cubicBezTo>
                <a:close/>
              </a:path>
            </a:pathLst>
          </a:cu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9" name="Rectangle 130"/>
          <p:cNvSpPr>
            <a:spLocks noChangeArrowheads="1"/>
          </p:cNvSpPr>
          <p:nvPr/>
        </p:nvSpPr>
        <p:spPr bwMode="auto">
          <a:xfrm>
            <a:off x="1600200" y="3352800"/>
            <a:ext cx="333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rgbClr val="000000"/>
                </a:solidFill>
                <a:latin typeface="Calibri" pitchFamily="34" charset="0"/>
              </a:rPr>
              <a:t>A</a:t>
            </a:r>
            <a:endParaRPr lang="en-US" i="1" dirty="0">
              <a:latin typeface="Calibri" pitchFamily="34" charset="0"/>
            </a:endParaRPr>
          </a:p>
        </p:txBody>
      </p:sp>
      <p:sp>
        <p:nvSpPr>
          <p:cNvPr id="80" name="Rectangle 131"/>
          <p:cNvSpPr>
            <a:spLocks noChangeArrowheads="1"/>
          </p:cNvSpPr>
          <p:nvPr/>
        </p:nvSpPr>
        <p:spPr bwMode="auto">
          <a:xfrm>
            <a:off x="6705600" y="3429000"/>
            <a:ext cx="333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>
                <a:solidFill>
                  <a:srgbClr val="000000"/>
                </a:solidFill>
                <a:latin typeface="Calibri" pitchFamily="34" charset="0"/>
              </a:rPr>
              <a:t>B</a:t>
            </a:r>
            <a:endParaRPr lang="en-US" i="1">
              <a:latin typeface="Calibri" pitchFamily="34" charset="0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4267200" y="2667000"/>
            <a:ext cx="1066800" cy="1066800"/>
          </a:xfrm>
          <a:prstGeom prst="ellipse">
            <a:avLst/>
          </a:prstGeom>
          <a:noFill/>
          <a:ln w="635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3733800" y="2133600"/>
            <a:ext cx="2133600" cy="2133600"/>
          </a:xfrm>
          <a:prstGeom prst="ellipse">
            <a:avLst/>
          </a:prstGeom>
          <a:noFill/>
          <a:ln w="635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3124200" y="1600200"/>
            <a:ext cx="3276600" cy="3276600"/>
          </a:xfrm>
          <a:prstGeom prst="ellipse">
            <a:avLst/>
          </a:prstGeom>
          <a:noFill/>
          <a:ln w="635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130"/>
          <p:cNvSpPr>
            <a:spLocks noChangeArrowheads="1"/>
          </p:cNvSpPr>
          <p:nvPr/>
        </p:nvSpPr>
        <p:spPr bwMode="auto">
          <a:xfrm>
            <a:off x="3712029" y="3222172"/>
            <a:ext cx="7216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RREP</a:t>
            </a:r>
            <a:endParaRPr lang="en-US" dirty="0">
              <a:latin typeface="Calibri" pitchFamily="34" charset="0"/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3701142" y="3233056"/>
            <a:ext cx="664029" cy="348343"/>
            <a:chOff x="7184571" y="1317171"/>
            <a:chExt cx="664029" cy="348343"/>
          </a:xfrm>
        </p:grpSpPr>
        <p:cxnSp>
          <p:nvCxnSpPr>
            <p:cNvPr id="87" name="Straight Connector 86"/>
            <p:cNvCxnSpPr/>
            <p:nvPr/>
          </p:nvCxnSpPr>
          <p:spPr>
            <a:xfrm>
              <a:off x="7217229" y="1317171"/>
              <a:ext cx="620485" cy="33745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V="1">
              <a:off x="7184571" y="1317171"/>
              <a:ext cx="664029" cy="34834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Content Placeholder 2"/>
          <p:cNvSpPr txBox="1">
            <a:spLocks/>
          </p:cNvSpPr>
          <p:nvPr/>
        </p:nvSpPr>
        <p:spPr bwMode="auto">
          <a:xfrm>
            <a:off x="281441" y="5225196"/>
            <a:ext cx="8710159" cy="106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Selectively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target messages of high importance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1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400" b="1" dirty="0" smtClean="0">
                <a:solidFill>
                  <a:srgbClr val="0000FF"/>
                </a:solidFill>
                <a:latin typeface="+mn-lt"/>
                <a:cs typeface="+mn-cs"/>
              </a:rPr>
              <a:t>Requires packet classification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9" name="Footer Placeholder 49"/>
          <p:cNvSpPr txBox="1">
            <a:spLocks/>
          </p:cNvSpPr>
          <p:nvPr/>
        </p:nvSpPr>
        <p:spPr>
          <a:xfrm>
            <a:off x="1889760" y="6473825"/>
            <a:ext cx="3930333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ICC 2010:  Alejandro Proano, and Loukas Lazos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Selective Jamming Attacks</a:t>
            </a:r>
          </a:p>
        </p:txBody>
      </p:sp>
      <p:sp>
        <p:nvSpPr>
          <p:cNvPr id="2058" name="Content Placeholder 2"/>
          <p:cNvSpPr>
            <a:spLocks noGrp="1"/>
          </p:cNvSpPr>
          <p:nvPr>
            <p:ph idx="1"/>
          </p:nvPr>
        </p:nvSpPr>
        <p:spPr>
          <a:xfrm>
            <a:off x="74613" y="838200"/>
            <a:ext cx="8991600" cy="5216525"/>
          </a:xfrm>
        </p:spPr>
        <p:txBody>
          <a:bodyPr/>
          <a:lstStyle/>
          <a:p>
            <a:pPr eaLnBrk="1" hangingPunct="1"/>
            <a:r>
              <a:rPr lang="en-US" dirty="0" smtClean="0"/>
              <a:t>Based on real-time packet classification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Based on protocol semantics ([Brown et. al. 2006])</a:t>
            </a:r>
          </a:p>
          <a:p>
            <a:pPr eaLnBrk="1" hangingPunct="1"/>
            <a:r>
              <a:rPr lang="en-US" dirty="0" smtClean="0"/>
              <a:t>	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	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5/24/2010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F1555B7-1CB2-45C2-B21B-A087586E13C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grpSp>
        <p:nvGrpSpPr>
          <p:cNvPr id="2061" name="Group 41"/>
          <p:cNvGrpSpPr>
            <a:grpSpLocks/>
          </p:cNvGrpSpPr>
          <p:nvPr/>
        </p:nvGrpSpPr>
        <p:grpSpPr bwMode="auto">
          <a:xfrm>
            <a:off x="316230" y="4374198"/>
            <a:ext cx="3790950" cy="1554162"/>
            <a:chOff x="1609725" y="1722438"/>
            <a:chExt cx="4186238" cy="1754187"/>
          </a:xfrm>
        </p:grpSpPr>
        <p:sp>
          <p:nvSpPr>
            <p:cNvPr id="2090" name="Rectangle 51"/>
            <p:cNvSpPr>
              <a:spLocks noChangeArrowheads="1"/>
            </p:cNvSpPr>
            <p:nvPr/>
          </p:nvSpPr>
          <p:spPr bwMode="auto">
            <a:xfrm>
              <a:off x="3543300" y="2179638"/>
              <a:ext cx="646113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ym typeface="Symbol" pitchFamily="18" charset="2"/>
                </a:rPr>
                <a:t>CTS</a:t>
              </a:r>
              <a:endParaRPr lang="en-US"/>
            </a:p>
          </p:txBody>
        </p:sp>
        <p:grpSp>
          <p:nvGrpSpPr>
            <p:cNvPr id="2091" name="Group 40"/>
            <p:cNvGrpSpPr>
              <a:grpSpLocks/>
            </p:cNvGrpSpPr>
            <p:nvPr/>
          </p:nvGrpSpPr>
          <p:grpSpPr bwMode="auto">
            <a:xfrm>
              <a:off x="1609725" y="1722438"/>
              <a:ext cx="4186238" cy="1754187"/>
              <a:chOff x="1609725" y="1722438"/>
              <a:chExt cx="4186238" cy="1754187"/>
            </a:xfrm>
          </p:grpSpPr>
          <p:grpSp>
            <p:nvGrpSpPr>
              <p:cNvPr id="2092" name="Group 42"/>
              <p:cNvGrpSpPr>
                <a:grpSpLocks/>
              </p:cNvGrpSpPr>
              <p:nvPr/>
            </p:nvGrpSpPr>
            <p:grpSpPr bwMode="auto">
              <a:xfrm>
                <a:off x="2266950" y="1798638"/>
                <a:ext cx="458788" cy="1068387"/>
                <a:chOff x="1981200" y="3886200"/>
                <a:chExt cx="457994" cy="1067594"/>
              </a:xfrm>
            </p:grpSpPr>
            <p:cxnSp>
              <p:nvCxnSpPr>
                <p:cNvPr id="7" name="Straight Connector 6"/>
                <p:cNvCxnSpPr/>
                <p:nvPr/>
              </p:nvCxnSpPr>
              <p:spPr>
                <a:xfrm>
                  <a:off x="1981362" y="3887047"/>
                  <a:ext cx="456748" cy="179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/>
                <p:cNvCxnSpPr/>
                <p:nvPr/>
              </p:nvCxnSpPr>
              <p:spPr>
                <a:xfrm rot="5400000">
                  <a:off x="1906317" y="4420632"/>
                  <a:ext cx="1065338" cy="175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>
                  <a:off x="1981362" y="4950595"/>
                  <a:ext cx="456748" cy="179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93" name="Group 43"/>
              <p:cNvGrpSpPr>
                <a:grpSpLocks/>
              </p:cNvGrpSpPr>
              <p:nvPr/>
            </p:nvGrpSpPr>
            <p:grpSpPr bwMode="auto">
              <a:xfrm rot="10800000">
                <a:off x="4933950" y="1798638"/>
                <a:ext cx="458788" cy="1068387"/>
                <a:chOff x="1981200" y="3886200"/>
                <a:chExt cx="457994" cy="106759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1977672" y="3887608"/>
                  <a:ext cx="456748" cy="179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 rot="5400000">
                  <a:off x="1914876" y="4412241"/>
                  <a:ext cx="1065339" cy="174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1977672" y="4951156"/>
                  <a:ext cx="456748" cy="179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" name="Straight Arrow Connector 13"/>
              <p:cNvCxnSpPr/>
              <p:nvPr/>
            </p:nvCxnSpPr>
            <p:spPr>
              <a:xfrm>
                <a:off x="2724653" y="2102303"/>
                <a:ext cx="2208819" cy="179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>
                <a:off x="2724653" y="2561008"/>
                <a:ext cx="2208819" cy="1791"/>
              </a:xfrm>
              <a:prstGeom prst="straightConnector1">
                <a:avLst/>
              </a:prstGeom>
              <a:ln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96" name="Rectangle 50"/>
              <p:cNvSpPr>
                <a:spLocks noChangeArrowheads="1"/>
              </p:cNvSpPr>
              <p:nvPr/>
            </p:nvSpPr>
            <p:spPr bwMode="auto">
              <a:xfrm>
                <a:off x="3535363" y="1722438"/>
                <a:ext cx="641350" cy="369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RTS</a:t>
                </a:r>
              </a:p>
            </p:txBody>
          </p:sp>
          <p:graphicFrame>
            <p:nvGraphicFramePr>
              <p:cNvPr id="2050" name="Object 4"/>
              <p:cNvGraphicFramePr>
                <a:graphicFrameLocks noChangeAspect="1"/>
              </p:cNvGraphicFramePr>
              <p:nvPr/>
            </p:nvGraphicFramePr>
            <p:xfrm>
              <a:off x="2152650" y="2046288"/>
              <a:ext cx="304800" cy="457200"/>
            </p:xfrm>
            <a:graphic>
              <a:graphicData uri="http://schemas.openxmlformats.org/presentationml/2006/ole">
                <p:oleObj spid="_x0000_s2050" name="Visio" r:id="rId3" imgW="908710" imgH="1274826" progId="Visio.Drawing.11">
                  <p:embed/>
                </p:oleObj>
              </a:graphicData>
            </a:graphic>
          </p:graphicFrame>
          <p:graphicFrame>
            <p:nvGraphicFramePr>
              <p:cNvPr id="2051" name="Object 5"/>
              <p:cNvGraphicFramePr>
                <a:graphicFrameLocks noChangeAspect="1"/>
              </p:cNvGraphicFramePr>
              <p:nvPr/>
            </p:nvGraphicFramePr>
            <p:xfrm>
              <a:off x="5029200" y="2093913"/>
              <a:ext cx="304800" cy="457200"/>
            </p:xfrm>
            <a:graphic>
              <a:graphicData uri="http://schemas.openxmlformats.org/presentationml/2006/ole">
                <p:oleObj spid="_x0000_s2051" name="Visio" r:id="rId4" imgW="908710" imgH="1274826" progId="Visio.Drawing.11">
                  <p:embed/>
                </p:oleObj>
              </a:graphicData>
            </a:graphic>
          </p:graphicFrame>
          <p:sp>
            <p:nvSpPr>
              <p:cNvPr id="2097" name="Rectangle 33"/>
              <p:cNvSpPr>
                <a:spLocks noChangeArrowheads="1"/>
              </p:cNvSpPr>
              <p:nvPr/>
            </p:nvSpPr>
            <p:spPr bwMode="auto">
              <a:xfrm>
                <a:off x="1609725" y="2132013"/>
                <a:ext cx="338138" cy="369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A</a:t>
                </a:r>
              </a:p>
            </p:txBody>
          </p:sp>
          <p:sp>
            <p:nvSpPr>
              <p:cNvPr id="2098" name="Rectangle 34"/>
              <p:cNvSpPr>
                <a:spLocks noChangeArrowheads="1"/>
              </p:cNvSpPr>
              <p:nvPr/>
            </p:nvSpPr>
            <p:spPr bwMode="auto">
              <a:xfrm>
                <a:off x="5457825" y="2209800"/>
                <a:ext cx="338138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B</a:t>
                </a:r>
              </a:p>
            </p:txBody>
          </p:sp>
          <p:sp>
            <p:nvSpPr>
              <p:cNvPr id="2099" name="Rectangle 51"/>
              <p:cNvSpPr>
                <a:spLocks noChangeArrowheads="1"/>
              </p:cNvSpPr>
              <p:nvPr/>
            </p:nvSpPr>
            <p:spPr bwMode="auto">
              <a:xfrm>
                <a:off x="2781300" y="3108325"/>
                <a:ext cx="2325688" cy="368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ym typeface="Symbol" pitchFamily="18" charset="2"/>
                  </a:rPr>
                  <a:t>Anticipated message</a:t>
                </a:r>
                <a:endParaRPr lang="en-US" dirty="0"/>
              </a:p>
            </p:txBody>
          </p:sp>
          <p:cxnSp>
            <p:nvCxnSpPr>
              <p:cNvPr id="40" name="Straight Arrow Connector 39"/>
              <p:cNvCxnSpPr/>
              <p:nvPr/>
            </p:nvCxnSpPr>
            <p:spPr>
              <a:xfrm rot="16200000" flipV="1">
                <a:off x="3632208" y="2854047"/>
                <a:ext cx="614592" cy="701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62" name="Group 47"/>
          <p:cNvGrpSpPr>
            <a:grpSpLocks/>
          </p:cNvGrpSpPr>
          <p:nvPr/>
        </p:nvGrpSpPr>
        <p:grpSpPr bwMode="auto">
          <a:xfrm>
            <a:off x="4702493" y="4471035"/>
            <a:ext cx="4062412" cy="1355725"/>
            <a:chOff x="2928938" y="4211638"/>
            <a:chExt cx="4526404" cy="1430337"/>
          </a:xfrm>
        </p:grpSpPr>
        <p:graphicFrame>
          <p:nvGraphicFramePr>
            <p:cNvPr id="2052" name="Object 6"/>
            <p:cNvGraphicFramePr>
              <a:graphicFrameLocks noChangeAspect="1"/>
            </p:cNvGraphicFramePr>
            <p:nvPr/>
          </p:nvGraphicFramePr>
          <p:xfrm>
            <a:off x="2928938" y="4291013"/>
            <a:ext cx="304800" cy="457200"/>
          </p:xfrm>
          <a:graphic>
            <a:graphicData uri="http://schemas.openxmlformats.org/presentationml/2006/ole">
              <p:oleObj spid="_x0000_s2052" name="Visio" r:id="rId5" imgW="908710" imgH="1274826" progId="Visio.Drawing.11">
                <p:embed/>
              </p:oleObj>
            </a:graphicData>
          </a:graphic>
        </p:graphicFrame>
        <p:graphicFrame>
          <p:nvGraphicFramePr>
            <p:cNvPr id="2053" name="Object 7"/>
            <p:cNvGraphicFramePr>
              <a:graphicFrameLocks noChangeAspect="1"/>
            </p:cNvGraphicFramePr>
            <p:nvPr/>
          </p:nvGraphicFramePr>
          <p:xfrm>
            <a:off x="4405313" y="4352925"/>
            <a:ext cx="304800" cy="457200"/>
          </p:xfrm>
          <a:graphic>
            <a:graphicData uri="http://schemas.openxmlformats.org/presentationml/2006/ole">
              <p:oleObj spid="_x0000_s2053" name="Visio" r:id="rId6" imgW="908710" imgH="1274826" progId="Visio.Drawing.11">
                <p:embed/>
              </p:oleObj>
            </a:graphicData>
          </a:graphic>
        </p:graphicFrame>
        <p:graphicFrame>
          <p:nvGraphicFramePr>
            <p:cNvPr id="2054" name="Object 8"/>
            <p:cNvGraphicFramePr>
              <a:graphicFrameLocks noChangeAspect="1"/>
            </p:cNvGraphicFramePr>
            <p:nvPr/>
          </p:nvGraphicFramePr>
          <p:xfrm>
            <a:off x="5195888" y="5184775"/>
            <a:ext cx="304800" cy="457200"/>
          </p:xfrm>
          <a:graphic>
            <a:graphicData uri="http://schemas.openxmlformats.org/presentationml/2006/ole">
              <p:oleObj spid="_x0000_s2054" name="Visio" r:id="rId7" imgW="908710" imgH="1274826" progId="Visio.Drawing.11">
                <p:embed/>
              </p:oleObj>
            </a:graphicData>
          </a:graphic>
        </p:graphicFrame>
        <p:cxnSp>
          <p:nvCxnSpPr>
            <p:cNvPr id="45" name="Straight Arrow Connector 44"/>
            <p:cNvCxnSpPr/>
            <p:nvPr/>
          </p:nvCxnSpPr>
          <p:spPr>
            <a:xfrm>
              <a:off x="3199567" y="4558336"/>
              <a:ext cx="1178033" cy="6866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rot="16200000" flipH="1">
              <a:off x="4594091" y="4801015"/>
              <a:ext cx="718519" cy="5111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79" name="Picture 6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770313" y="5022850"/>
              <a:ext cx="441325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080" name="Group 50"/>
            <p:cNvGrpSpPr>
              <a:grpSpLocks/>
            </p:cNvGrpSpPr>
            <p:nvPr/>
          </p:nvGrpSpPr>
          <p:grpSpPr bwMode="auto">
            <a:xfrm rot="1963252">
              <a:off x="4392613" y="5214938"/>
              <a:ext cx="377825" cy="247650"/>
              <a:chOff x="3172691" y="4133995"/>
              <a:chExt cx="377825" cy="247650"/>
            </a:xfrm>
          </p:grpSpPr>
          <p:cxnSp>
            <p:nvCxnSpPr>
              <p:cNvPr id="49" name="Straight Connector 48"/>
              <p:cNvCxnSpPr/>
              <p:nvPr/>
            </p:nvCxnSpPr>
            <p:spPr>
              <a:xfrm rot="10800000" flipV="1">
                <a:off x="3164449" y="4222707"/>
                <a:ext cx="265323" cy="1607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Isosceles Triangle 49"/>
              <p:cNvSpPr/>
              <p:nvPr/>
            </p:nvSpPr>
            <p:spPr>
              <a:xfrm rot="14434571">
                <a:off x="3286389" y="4105509"/>
                <a:ext cx="229457" cy="286548"/>
              </a:xfrm>
              <a:prstGeom prst="triangl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081" name="Group 51"/>
            <p:cNvGrpSpPr>
              <a:grpSpLocks/>
            </p:cNvGrpSpPr>
            <p:nvPr/>
          </p:nvGrpSpPr>
          <p:grpSpPr bwMode="auto">
            <a:xfrm rot="-5577792">
              <a:off x="3325812" y="4965701"/>
              <a:ext cx="377825" cy="247650"/>
              <a:chOff x="3172691" y="4133995"/>
              <a:chExt cx="377825" cy="247650"/>
            </a:xfrm>
          </p:grpSpPr>
          <p:cxnSp>
            <p:nvCxnSpPr>
              <p:cNvPr id="53" name="Straight Connector 52"/>
              <p:cNvCxnSpPr/>
              <p:nvPr/>
            </p:nvCxnSpPr>
            <p:spPr>
              <a:xfrm rot="10800000" flipV="1">
                <a:off x="3180694" y="4215951"/>
                <a:ext cx="262955" cy="16096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Isosceles Triangle 53"/>
              <p:cNvSpPr/>
              <p:nvPr/>
            </p:nvSpPr>
            <p:spPr>
              <a:xfrm rot="14434571">
                <a:off x="3296106" y="4103682"/>
                <a:ext cx="228178" cy="286403"/>
              </a:xfrm>
              <a:prstGeom prst="triangl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55" name="Rectangle 54"/>
            <p:cNvSpPr/>
            <p:nvPr/>
          </p:nvSpPr>
          <p:spPr>
            <a:xfrm rot="195857">
              <a:off x="3434820" y="4211638"/>
              <a:ext cx="624392" cy="2344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 rot="3305503">
              <a:off x="4766479" y="4682728"/>
              <a:ext cx="621376" cy="2352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84" name="Rectangle 51"/>
            <p:cNvSpPr>
              <a:spLocks noChangeArrowheads="1"/>
            </p:cNvSpPr>
            <p:nvPr/>
          </p:nvSpPr>
          <p:spPr bwMode="auto">
            <a:xfrm>
              <a:off x="5981699" y="4451350"/>
              <a:ext cx="1473643" cy="681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>
                  <a:sym typeface="Symbol" pitchFamily="18" charset="2"/>
                </a:rPr>
                <a:t>Anticipated </a:t>
              </a:r>
            </a:p>
            <a:p>
              <a:pPr algn="ctr"/>
              <a:r>
                <a:rPr lang="en-US">
                  <a:sym typeface="Symbol" pitchFamily="18" charset="2"/>
                </a:rPr>
                <a:t>message</a:t>
              </a:r>
              <a:endParaRPr lang="en-US"/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rot="10800000">
              <a:off x="5332761" y="4642080"/>
              <a:ext cx="620856" cy="1674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0"/>
          <p:cNvGrpSpPr>
            <a:grpSpLocks/>
          </p:cNvGrpSpPr>
          <p:nvPr/>
        </p:nvGrpSpPr>
        <p:grpSpPr bwMode="auto">
          <a:xfrm>
            <a:off x="2849880" y="1678623"/>
            <a:ext cx="3005138" cy="1346200"/>
            <a:chOff x="3006725" y="1808163"/>
            <a:chExt cx="3005138" cy="1346200"/>
          </a:xfrm>
        </p:grpSpPr>
        <p:pic>
          <p:nvPicPr>
            <p:cNvPr id="64" name="Picture 6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144963" y="2417763"/>
              <a:ext cx="533400" cy="73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5" name="Straight Arrow Connector 64"/>
            <p:cNvCxnSpPr/>
            <p:nvPr/>
          </p:nvCxnSpPr>
          <p:spPr>
            <a:xfrm>
              <a:off x="3768725" y="2189163"/>
              <a:ext cx="144303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13"/>
            <p:cNvGrpSpPr>
              <a:grpSpLocks/>
            </p:cNvGrpSpPr>
            <p:nvPr/>
          </p:nvGrpSpPr>
          <p:grpSpPr bwMode="auto">
            <a:xfrm>
              <a:off x="3768725" y="1817688"/>
              <a:ext cx="1371600" cy="307975"/>
              <a:chOff x="3500437" y="1905000"/>
              <a:chExt cx="1371600" cy="307777"/>
            </a:xfrm>
          </p:grpSpPr>
          <p:sp>
            <p:nvSpPr>
              <p:cNvPr id="77" name="Rectangle 76"/>
              <p:cNvSpPr/>
              <p:nvPr/>
            </p:nvSpPr>
            <p:spPr>
              <a:xfrm>
                <a:off x="3500437" y="1905000"/>
                <a:ext cx="1371600" cy="304604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78" name="Straight Connector 77"/>
              <p:cNvCxnSpPr/>
              <p:nvPr/>
            </p:nvCxnSpPr>
            <p:spPr>
              <a:xfrm rot="5400000">
                <a:off x="3810892" y="2058094"/>
                <a:ext cx="304604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TextBox 11"/>
              <p:cNvSpPr txBox="1">
                <a:spLocks noChangeArrowheads="1"/>
              </p:cNvSpPr>
              <p:nvPr/>
            </p:nvSpPr>
            <p:spPr bwMode="auto">
              <a:xfrm>
                <a:off x="3505201" y="1905000"/>
                <a:ext cx="533400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/>
                  <a:t>hdr</a:t>
                </a:r>
                <a:endParaRPr lang="en-US" sz="1400" baseline="-25000"/>
              </a:p>
            </p:txBody>
          </p:sp>
          <p:sp>
            <p:nvSpPr>
              <p:cNvPr id="80" name="TextBox 12"/>
              <p:cNvSpPr txBox="1">
                <a:spLocks noChangeArrowheads="1"/>
              </p:cNvSpPr>
              <p:nvPr/>
            </p:nvSpPr>
            <p:spPr bwMode="auto">
              <a:xfrm>
                <a:off x="3962400" y="1905000"/>
                <a:ext cx="838200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/>
                  <a:t>payload</a:t>
                </a:r>
                <a:endParaRPr lang="en-US" sz="1400" baseline="-25000"/>
              </a:p>
            </p:txBody>
          </p:sp>
        </p:grpSp>
        <p:cxnSp>
          <p:nvCxnSpPr>
            <p:cNvPr id="67" name="Straight Connector 66"/>
            <p:cNvCxnSpPr/>
            <p:nvPr/>
          </p:nvCxnSpPr>
          <p:spPr>
            <a:xfrm>
              <a:off x="3843338" y="2536825"/>
              <a:ext cx="179387" cy="1682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Isosceles Triangle 69"/>
            <p:cNvSpPr/>
            <p:nvPr/>
          </p:nvSpPr>
          <p:spPr>
            <a:xfrm rot="7920639">
              <a:off x="3721100" y="2389188"/>
              <a:ext cx="228600" cy="285750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71" name="Straight Connector 70"/>
            <p:cNvCxnSpPr/>
            <p:nvPr/>
          </p:nvCxnSpPr>
          <p:spPr>
            <a:xfrm rot="10800000" flipV="1">
              <a:off x="4683125" y="2503488"/>
              <a:ext cx="263525" cy="1603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Isosceles Triangle 71"/>
            <p:cNvSpPr/>
            <p:nvPr/>
          </p:nvSpPr>
          <p:spPr>
            <a:xfrm rot="14434571">
              <a:off x="4803775" y="2387600"/>
              <a:ext cx="228600" cy="285750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3" name="Rectangle 33"/>
            <p:cNvSpPr>
              <a:spLocks noChangeArrowheads="1"/>
            </p:cNvSpPr>
            <p:nvPr/>
          </p:nvSpPr>
          <p:spPr bwMode="auto">
            <a:xfrm>
              <a:off x="3006725" y="2570163"/>
              <a:ext cx="338138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A</a:t>
              </a:r>
            </a:p>
          </p:txBody>
        </p:sp>
        <p:sp>
          <p:nvSpPr>
            <p:cNvPr id="74" name="Rectangle 34"/>
            <p:cNvSpPr>
              <a:spLocks noChangeArrowheads="1"/>
            </p:cNvSpPr>
            <p:nvPr/>
          </p:nvSpPr>
          <p:spPr bwMode="auto">
            <a:xfrm>
              <a:off x="5673725" y="2505075"/>
              <a:ext cx="338138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B</a:t>
              </a:r>
            </a:p>
          </p:txBody>
        </p:sp>
        <p:graphicFrame>
          <p:nvGraphicFramePr>
            <p:cNvPr id="75" name="Object 2"/>
            <p:cNvGraphicFramePr>
              <a:graphicFrameLocks noChangeAspect="1"/>
            </p:cNvGraphicFramePr>
            <p:nvPr/>
          </p:nvGraphicFramePr>
          <p:xfrm>
            <a:off x="3006725" y="1884363"/>
            <a:ext cx="304800" cy="457200"/>
          </p:xfrm>
          <a:graphic>
            <a:graphicData uri="http://schemas.openxmlformats.org/presentationml/2006/ole">
              <p:oleObj spid="_x0000_s2057" name="Visio" r:id="rId9" imgW="908710" imgH="1274826" progId="Visio.Drawing.11">
                <p:embed/>
              </p:oleObj>
            </a:graphicData>
          </a:graphic>
        </p:graphicFrame>
        <p:graphicFrame>
          <p:nvGraphicFramePr>
            <p:cNvPr id="76" name="Object 3"/>
            <p:cNvGraphicFramePr>
              <a:graphicFrameLocks noChangeAspect="1"/>
            </p:cNvGraphicFramePr>
            <p:nvPr/>
          </p:nvGraphicFramePr>
          <p:xfrm>
            <a:off x="5597525" y="1808163"/>
            <a:ext cx="304800" cy="457200"/>
          </p:xfrm>
          <a:graphic>
            <a:graphicData uri="http://schemas.openxmlformats.org/presentationml/2006/ole">
              <p:oleObj spid="_x0000_s2058" name="Visio" r:id="rId10" imgW="908710" imgH="1274826" progId="Visio.Drawing.11">
                <p:embed/>
              </p:oleObj>
            </a:graphicData>
          </a:graphic>
        </p:graphicFrame>
      </p:grpSp>
      <p:sp>
        <p:nvSpPr>
          <p:cNvPr id="81" name="Rectangle 80"/>
          <p:cNvSpPr/>
          <p:nvPr/>
        </p:nvSpPr>
        <p:spPr>
          <a:xfrm>
            <a:off x="76200" y="807720"/>
            <a:ext cx="8915400" cy="252984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Impact of Selective Jamming Attacks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5/24/2010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946B729-0731-4299-9498-D2E55F12BB1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6950" y="1028700"/>
            <a:ext cx="7408863" cy="555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2513" y="1025525"/>
            <a:ext cx="7329487" cy="549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5525" y="949325"/>
            <a:ext cx="7508875" cy="563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Selective Jamming - Real-time Packet Classification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5/24/2010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449A540-6C4E-4A9E-A540-E2F6B9AB1DF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580448"/>
            <a:ext cx="756285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325" y="5013008"/>
            <a:ext cx="776287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 rot="5400000">
            <a:off x="499586" y="4735354"/>
            <a:ext cx="806768" cy="20574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798320" y="4450080"/>
            <a:ext cx="6574155" cy="77247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1628775" y="4898708"/>
            <a:ext cx="1114425" cy="112395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533650" y="4917758"/>
            <a:ext cx="2171700" cy="112395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920240" y="1082040"/>
            <a:ext cx="2377440" cy="762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Decode Received Symbol</a:t>
            </a:r>
            <a:endParaRPr lang="en-US" dirty="0"/>
          </a:p>
        </p:txBody>
      </p:sp>
      <p:sp>
        <p:nvSpPr>
          <p:cNvPr id="15" name="Flowchart: Decision 14"/>
          <p:cNvSpPr/>
          <p:nvPr/>
        </p:nvSpPr>
        <p:spPr>
          <a:xfrm>
            <a:off x="2301240" y="2362200"/>
            <a:ext cx="1630680" cy="960120"/>
          </a:xfrm>
          <a:prstGeom prst="flowChartDecisi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Arrow Connector 20"/>
          <p:cNvCxnSpPr>
            <a:stCxn id="13" idx="2"/>
            <a:endCxn id="15" idx="0"/>
          </p:cNvCxnSpPr>
          <p:nvPr/>
        </p:nvCxnSpPr>
        <p:spPr>
          <a:xfrm rot="16200000" flipH="1">
            <a:off x="2853690" y="2099310"/>
            <a:ext cx="518160" cy="7620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506620" y="2468880"/>
            <a:ext cx="1172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Packet </a:t>
            </a:r>
          </a:p>
          <a:p>
            <a:pPr algn="ctr"/>
            <a:r>
              <a:rPr lang="en-US" dirty="0" smtClean="0">
                <a:latin typeface="+mj-lt"/>
              </a:rPr>
              <a:t>Classified?</a:t>
            </a:r>
            <a:endParaRPr lang="en-US" dirty="0">
              <a:latin typeface="+mj-lt"/>
            </a:endParaRPr>
          </a:p>
        </p:txBody>
      </p:sp>
      <p:cxnSp>
        <p:nvCxnSpPr>
          <p:cNvPr id="25" name="Elbow Connector 24"/>
          <p:cNvCxnSpPr>
            <a:stCxn id="15" idx="1"/>
            <a:endCxn id="13" idx="1"/>
          </p:cNvCxnSpPr>
          <p:nvPr/>
        </p:nvCxnSpPr>
        <p:spPr>
          <a:xfrm rot="10800000">
            <a:off x="1920240" y="1463040"/>
            <a:ext cx="381000" cy="1379220"/>
          </a:xfrm>
          <a:prstGeom prst="bentConnector3">
            <a:avLst>
              <a:gd name="adj1" fmla="val 16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5" idx="3"/>
            <a:endCxn id="34" idx="1"/>
          </p:cNvCxnSpPr>
          <p:nvPr/>
        </p:nvCxnSpPr>
        <p:spPr>
          <a:xfrm>
            <a:off x="3931920" y="2842260"/>
            <a:ext cx="609600" cy="76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/>
          <p:cNvCxnSpPr>
            <a:stCxn id="34" idx="3"/>
            <a:endCxn id="13" idx="3"/>
          </p:cNvCxnSpPr>
          <p:nvPr/>
        </p:nvCxnSpPr>
        <p:spPr>
          <a:xfrm flipH="1" flipV="1">
            <a:off x="4297680" y="1463040"/>
            <a:ext cx="2621280" cy="1386840"/>
          </a:xfrm>
          <a:prstGeom prst="bentConnector3">
            <a:avLst>
              <a:gd name="adj1" fmla="val -8721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886200" y="2377440"/>
            <a:ext cx="512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YES</a:t>
            </a:r>
            <a:endParaRPr lang="en-US" dirty="0"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813560" y="2331720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NO</a:t>
            </a:r>
            <a:endParaRPr lang="en-US" dirty="0">
              <a:latin typeface="+mj-lt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4541520" y="2468880"/>
            <a:ext cx="2377440" cy="762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Selective Jamming</a:t>
            </a:r>
            <a:endParaRPr lang="en-US" dirty="0"/>
          </a:p>
        </p:txBody>
      </p:sp>
      <p:sp>
        <p:nvSpPr>
          <p:cNvPr id="23" name="Footer Placeholder 49"/>
          <p:cNvSpPr txBox="1">
            <a:spLocks/>
          </p:cNvSpPr>
          <p:nvPr/>
        </p:nvSpPr>
        <p:spPr>
          <a:xfrm>
            <a:off x="1889760" y="6473825"/>
            <a:ext cx="3930333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ICC 2010:  Alejandro Proano, and Loukas Lazos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8427</TotalTime>
  <Words>908</Words>
  <Application>Microsoft Office PowerPoint</Application>
  <PresentationFormat>On-screen Show (4:3)</PresentationFormat>
  <Paragraphs>297</Paragraphs>
  <Slides>17</Slides>
  <Notes>0</Notes>
  <HiddenSlides>2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Office Theme</vt:lpstr>
      <vt:lpstr>Visio</vt:lpstr>
      <vt:lpstr>Microsoft Equation 3.0</vt:lpstr>
      <vt:lpstr>Selective Jamming Attacks  in Wireless Networks</vt:lpstr>
      <vt:lpstr>Jamming Attacks in Wireless Communications</vt:lpstr>
      <vt:lpstr>Typical Adversary Model – External Attacker</vt:lpstr>
      <vt:lpstr>Common Anti-Jamming Techniques</vt:lpstr>
      <vt:lpstr>Our Adversary Model – Inside Jammer</vt:lpstr>
      <vt:lpstr>Why is this Model Realistic?</vt:lpstr>
      <vt:lpstr>Selective Jamming Attacks</vt:lpstr>
      <vt:lpstr>Impact of Selective Jamming Attacks</vt:lpstr>
      <vt:lpstr>Selective Jamming - Real-time Packet Classification</vt:lpstr>
      <vt:lpstr>Real-time Packet Classification</vt:lpstr>
      <vt:lpstr>Example - Real-time Packet Classification</vt:lpstr>
      <vt:lpstr>Prevention of Packet Classification</vt:lpstr>
      <vt:lpstr>Mapping to Commitment Schemes</vt:lpstr>
      <vt:lpstr>A Simple Commitment Scheme</vt:lpstr>
      <vt:lpstr>A Solution Based on Cryptographic Puzzles</vt:lpstr>
      <vt:lpstr>A Solution Based on All-or-Nothing Transformations</vt:lpstr>
      <vt:lpstr>Final Remarks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Securing Opportunistic Spectrum Access in Cognitive Radio Networks</dc:title>
  <dc:creator>Loukas</dc:creator>
  <cp:lastModifiedBy>Loukas</cp:lastModifiedBy>
  <cp:revision>200</cp:revision>
  <dcterms:created xsi:type="dcterms:W3CDTF">2009-02-11T04:10:07Z</dcterms:created>
  <dcterms:modified xsi:type="dcterms:W3CDTF">2010-05-24T14:11:55Z</dcterms:modified>
</cp:coreProperties>
</file>