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0" r:id="rId1"/>
  </p:sldMasterIdLst>
  <p:notesMasterIdLst>
    <p:notesMasterId r:id="rId50"/>
  </p:notesMasterIdLst>
  <p:handoutMasterIdLst>
    <p:handoutMasterId r:id="rId51"/>
  </p:handoutMasterIdLst>
  <p:sldIdLst>
    <p:sldId id="346" r:id="rId2"/>
    <p:sldId id="374" r:id="rId3"/>
    <p:sldId id="375" r:id="rId4"/>
    <p:sldId id="378" r:id="rId5"/>
    <p:sldId id="380" r:id="rId6"/>
    <p:sldId id="324" r:id="rId7"/>
    <p:sldId id="400" r:id="rId8"/>
    <p:sldId id="348" r:id="rId9"/>
    <p:sldId id="388" r:id="rId10"/>
    <p:sldId id="386" r:id="rId11"/>
    <p:sldId id="387" r:id="rId12"/>
    <p:sldId id="389" r:id="rId13"/>
    <p:sldId id="420" r:id="rId14"/>
    <p:sldId id="435" r:id="rId15"/>
    <p:sldId id="357" r:id="rId16"/>
    <p:sldId id="405" r:id="rId17"/>
    <p:sldId id="406" r:id="rId18"/>
    <p:sldId id="366" r:id="rId19"/>
    <p:sldId id="423" r:id="rId20"/>
    <p:sldId id="362" r:id="rId21"/>
    <p:sldId id="368" r:id="rId22"/>
    <p:sldId id="383" r:id="rId23"/>
    <p:sldId id="369" r:id="rId24"/>
    <p:sldId id="407" r:id="rId25"/>
    <p:sldId id="448" r:id="rId26"/>
    <p:sldId id="437" r:id="rId27"/>
    <p:sldId id="438" r:id="rId28"/>
    <p:sldId id="439" r:id="rId29"/>
    <p:sldId id="440" r:id="rId30"/>
    <p:sldId id="441" r:id="rId31"/>
    <p:sldId id="442" r:id="rId32"/>
    <p:sldId id="443" r:id="rId33"/>
    <p:sldId id="444" r:id="rId34"/>
    <p:sldId id="445" r:id="rId35"/>
    <p:sldId id="446" r:id="rId36"/>
    <p:sldId id="447" r:id="rId37"/>
    <p:sldId id="292" r:id="rId38"/>
    <p:sldId id="314" r:id="rId39"/>
    <p:sldId id="372" r:id="rId40"/>
    <p:sldId id="408" r:id="rId41"/>
    <p:sldId id="315" r:id="rId42"/>
    <p:sldId id="316" r:id="rId43"/>
    <p:sldId id="363" r:id="rId44"/>
    <p:sldId id="365" r:id="rId45"/>
    <p:sldId id="384" r:id="rId46"/>
    <p:sldId id="327" r:id="rId47"/>
    <p:sldId id="421" r:id="rId48"/>
    <p:sldId id="345" r:id="rId49"/>
  </p:sldIdLst>
  <p:sldSz cx="9144000" cy="6858000" type="screen4x3"/>
  <p:notesSz cx="6858000" cy="92964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olo Simonetto" initials="PS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AFBF6"/>
    <a:srgbClr val="6FA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71" autoAdjust="0"/>
    <p:restoredTop sz="98429" autoAdjust="0"/>
  </p:normalViewPr>
  <p:slideViewPr>
    <p:cSldViewPr snapToGrid="0">
      <p:cViewPr varScale="1">
        <p:scale>
          <a:sx n="111" d="100"/>
          <a:sy n="111" d="100"/>
        </p:scale>
        <p:origin x="1668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-6276"/>
    </p:cViewPr>
  </p:sorter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ropbox\maps\Presentation-Vizsec\NewCountryPolyInfoResortedForPresentation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ropbox\maps\Presentation-Vizsec\strict_xy_for_presentati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Dropbox\maps\Presentation-Vizsec\strict_xy_for_presentatio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5"/>
          <c:order val="5"/>
          <c:tx>
            <c:strRef>
              <c:f>Plots!$T$1</c:f>
              <c:strCache>
                <c:ptCount val="1"/>
                <c:pt idx="0">
                  <c:v>Number AS Nodes in IMap</c:v>
                </c:pt>
              </c:strCache>
            </c:strRef>
          </c:tx>
          <c:spPr>
            <a:ln w="38100" cap="rnd">
              <a:solidFill>
                <a:srgbClr val="A6611A"/>
              </a:solidFill>
              <a:round/>
            </a:ln>
            <a:effectLst/>
          </c:spPr>
          <c:marker>
            <c:symbol val="diamond"/>
            <c:size val="15"/>
            <c:spPr>
              <a:solidFill>
                <a:srgbClr val="A6611A"/>
              </a:solidFill>
              <a:ln w="9525">
                <a:solidFill>
                  <a:srgbClr val="A6611A"/>
                </a:solidFill>
              </a:ln>
              <a:effectLst/>
            </c:spPr>
          </c:marker>
          <c:dPt>
            <c:idx val="1"/>
            <c:marker>
              <c:symbol val="diamond"/>
              <c:size val="15"/>
              <c:spPr>
                <a:solidFill>
                  <a:schemeClr val="tx1"/>
                </a:solidFill>
                <a:ln w="9525">
                  <a:solidFill>
                    <a:srgbClr val="A6611A"/>
                  </a:solidFill>
                </a:ln>
                <a:effectLst/>
              </c:spPr>
            </c:marker>
            <c:bubble3D val="0"/>
          </c:dPt>
          <c:dPt>
            <c:idx val="3"/>
            <c:marker>
              <c:symbol val="diamond"/>
              <c:size val="15"/>
              <c:spPr>
                <a:solidFill>
                  <a:schemeClr val="tx1"/>
                </a:solidFill>
                <a:ln w="9525">
                  <a:solidFill>
                    <a:srgbClr val="A6611A"/>
                  </a:solidFill>
                </a:ln>
                <a:effectLst/>
              </c:spPr>
            </c:marker>
            <c:bubble3D val="0"/>
          </c:dPt>
          <c:cat>
            <c:strRef>
              <c:f>Plots!$N$2:$N$11</c:f>
              <c:strCache>
                <c:ptCount val="10"/>
                <c:pt idx="0">
                  <c:v>United States</c:v>
                </c:pt>
                <c:pt idx="1">
                  <c:v>Russia</c:v>
                </c:pt>
                <c:pt idx="2">
                  <c:v>Brazil</c:v>
                </c:pt>
                <c:pt idx="3">
                  <c:v>Ukraine</c:v>
                </c:pt>
                <c:pt idx="4">
                  <c:v>Poland</c:v>
                </c:pt>
                <c:pt idx="5">
                  <c:v>United Kingdom</c:v>
                </c:pt>
                <c:pt idx="6">
                  <c:v>Germany</c:v>
                </c:pt>
                <c:pt idx="7">
                  <c:v>Australia</c:v>
                </c:pt>
                <c:pt idx="8">
                  <c:v>Romania</c:v>
                </c:pt>
                <c:pt idx="9">
                  <c:v>Canada</c:v>
                </c:pt>
              </c:strCache>
            </c:strRef>
          </c:cat>
          <c:val>
            <c:numRef>
              <c:f>Plots!$T$2:$T$11</c:f>
              <c:numCache>
                <c:formatCode>0%</c:formatCode>
                <c:ptCount val="10"/>
                <c:pt idx="0">
                  <c:v>0.23487031700288186</c:v>
                </c:pt>
                <c:pt idx="1">
                  <c:v>0.11642651296829971</c:v>
                </c:pt>
                <c:pt idx="2">
                  <c:v>5.100864553314121E-2</c:v>
                </c:pt>
                <c:pt idx="3">
                  <c:v>4.8703170028818445E-2</c:v>
                </c:pt>
                <c:pt idx="4">
                  <c:v>3.4582132564841501E-2</c:v>
                </c:pt>
                <c:pt idx="5">
                  <c:v>3.3573487031700287E-2</c:v>
                </c:pt>
                <c:pt idx="6">
                  <c:v>3.3141210374639768E-2</c:v>
                </c:pt>
                <c:pt idx="7">
                  <c:v>2.1613832853025938E-2</c:v>
                </c:pt>
                <c:pt idx="8">
                  <c:v>1.6714697406340056E-2</c:v>
                </c:pt>
                <c:pt idx="9">
                  <c:v>2.3054755043227664E-2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Plots!$V$1</c:f>
              <c:strCache>
                <c:ptCount val="1"/>
                <c:pt idx="0">
                  <c:v>Area in IMap</c:v>
                </c:pt>
              </c:strCache>
            </c:strRef>
          </c:tx>
          <c:spPr>
            <a:ln w="38100" cap="rnd">
              <a:solidFill>
                <a:srgbClr val="DFC27D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rgbClr val="DFC27D"/>
              </a:solidFill>
              <a:ln w="9525">
                <a:solidFill>
                  <a:srgbClr val="DFC27D"/>
                </a:solidFill>
              </a:ln>
              <a:effectLst/>
            </c:spPr>
          </c:marker>
          <c:dPt>
            <c:idx val="1"/>
            <c:marker>
              <c:symbol val="circle"/>
              <c:size val="8"/>
              <c:spPr>
                <a:solidFill>
                  <a:srgbClr val="FFFF00"/>
                </a:solidFill>
                <a:ln w="9525">
                  <a:solidFill>
                    <a:srgbClr val="DFC27D"/>
                  </a:solidFill>
                </a:ln>
                <a:effectLst/>
              </c:spPr>
            </c:marker>
            <c:bubble3D val="0"/>
          </c:dPt>
          <c:dPt>
            <c:idx val="3"/>
            <c:marker>
              <c:symbol val="circle"/>
              <c:size val="8"/>
              <c:spPr>
                <a:solidFill>
                  <a:srgbClr val="FFFF00"/>
                </a:solidFill>
                <a:ln w="9525">
                  <a:solidFill>
                    <a:srgbClr val="DFC27D"/>
                  </a:solidFill>
                </a:ln>
                <a:effectLst/>
              </c:spPr>
            </c:marker>
            <c:bubble3D val="0"/>
          </c:dPt>
          <c:cat>
            <c:strRef>
              <c:f>Plots!$N$2:$N$11</c:f>
              <c:strCache>
                <c:ptCount val="10"/>
                <c:pt idx="0">
                  <c:v>United States</c:v>
                </c:pt>
                <c:pt idx="1">
                  <c:v>Russia</c:v>
                </c:pt>
                <c:pt idx="2">
                  <c:v>Brazil</c:v>
                </c:pt>
                <c:pt idx="3">
                  <c:v>Ukraine</c:v>
                </c:pt>
                <c:pt idx="4">
                  <c:v>Poland</c:v>
                </c:pt>
                <c:pt idx="5">
                  <c:v>United Kingdom</c:v>
                </c:pt>
                <c:pt idx="6">
                  <c:v>Germany</c:v>
                </c:pt>
                <c:pt idx="7">
                  <c:v>Australia</c:v>
                </c:pt>
                <c:pt idx="8">
                  <c:v>Romania</c:v>
                </c:pt>
                <c:pt idx="9">
                  <c:v>Canada</c:v>
                </c:pt>
              </c:strCache>
            </c:strRef>
          </c:cat>
          <c:val>
            <c:numRef>
              <c:f>Plots!$V$2:$V$11</c:f>
              <c:numCache>
                <c:formatCode>0%</c:formatCode>
                <c:ptCount val="10"/>
                <c:pt idx="0">
                  <c:v>0.15577866057914494</c:v>
                </c:pt>
                <c:pt idx="1">
                  <c:v>8.6308876981230923E-2</c:v>
                </c:pt>
                <c:pt idx="2">
                  <c:v>4.8052067806745632E-2</c:v>
                </c:pt>
                <c:pt idx="3">
                  <c:v>4.7614547261228546E-2</c:v>
                </c:pt>
                <c:pt idx="4">
                  <c:v>3.3791104957188539E-2</c:v>
                </c:pt>
                <c:pt idx="5">
                  <c:v>3.6619838693089886E-2</c:v>
                </c:pt>
                <c:pt idx="6">
                  <c:v>2.6492036191992068E-2</c:v>
                </c:pt>
                <c:pt idx="7">
                  <c:v>2.3030056057304658E-2</c:v>
                </c:pt>
                <c:pt idx="8">
                  <c:v>1.735962004987042E-2</c:v>
                </c:pt>
                <c:pt idx="9">
                  <c:v>2.5186675782662669E-2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3984512"/>
        <c:axId val="313985072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Plots!$O$1</c15:sqref>
                        </c15:formulaRef>
                      </c:ext>
                    </c:extLst>
                    <c:strCache>
                      <c:ptCount val="1"/>
                      <c:pt idx="0">
                        <c:v>Area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cat>
                  <c:strRef>
                    <c:extLst>
                      <c:ext uri="{02D57815-91ED-43cb-92C2-25804820EDAC}">
                        <c15:formulaRef>
                          <c15:sqref>Plots!$N$2:$N$11</c15:sqref>
                        </c15:formulaRef>
                      </c:ext>
                    </c:extLst>
                    <c:strCache>
                      <c:ptCount val="10"/>
                      <c:pt idx="0">
                        <c:v>United States</c:v>
                      </c:pt>
                      <c:pt idx="1">
                        <c:v>Russia</c:v>
                      </c:pt>
                      <c:pt idx="2">
                        <c:v>Brazil</c:v>
                      </c:pt>
                      <c:pt idx="3">
                        <c:v>Ukraine</c:v>
                      </c:pt>
                      <c:pt idx="4">
                        <c:v>Poland</c:v>
                      </c:pt>
                      <c:pt idx="5">
                        <c:v>United Kingdom</c:v>
                      </c:pt>
                      <c:pt idx="6">
                        <c:v>Germany</c:v>
                      </c:pt>
                      <c:pt idx="7">
                        <c:v>Australia</c:v>
                      </c:pt>
                      <c:pt idx="8">
                        <c:v>Romania</c:v>
                      </c:pt>
                      <c:pt idx="9">
                        <c:v>Canada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Plots!$O$2:$O$11</c15:sqref>
                        </c15:formulaRef>
                      </c:ext>
                    </c:extLst>
                    <c:numCache>
                      <c:formatCode>0%</c:formatCode>
                      <c:ptCount val="10"/>
                      <c:pt idx="0">
                        <c:v>7.6831754569666844E-2</c:v>
                      </c:pt>
                      <c:pt idx="1">
                        <c:v>0.13644309760301393</c:v>
                      </c:pt>
                      <c:pt idx="2">
                        <c:v>6.79180626484467E-2</c:v>
                      </c:pt>
                      <c:pt idx="3">
                        <c:v>4.8169998843824282E-3</c:v>
                      </c:pt>
                      <c:pt idx="4">
                        <c:v>2.49495379964903E-3</c:v>
                      </c:pt>
                      <c:pt idx="5">
                        <c:v>1.9534502429923903E-3</c:v>
                      </c:pt>
                      <c:pt idx="6">
                        <c:v>2.8487164414810317E-3</c:v>
                      </c:pt>
                      <c:pt idx="7">
                        <c:v>6.1334364023960683E-2</c:v>
                      </c:pt>
                      <c:pt idx="8">
                        <c:v>1.8950430222640824E-3</c:v>
                      </c:pt>
                      <c:pt idx="9">
                        <c:v>7.9668965107829545E-2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Plots!$P$1</c15:sqref>
                        </c15:formulaRef>
                      </c:ext>
                    </c:extLst>
                    <c:strCache>
                      <c:ptCount val="1"/>
                      <c:pt idx="0">
                        <c:v>Population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Plots!$N$2:$N$11</c15:sqref>
                        </c15:formulaRef>
                      </c:ext>
                    </c:extLst>
                    <c:strCache>
                      <c:ptCount val="10"/>
                      <c:pt idx="0">
                        <c:v>United States</c:v>
                      </c:pt>
                      <c:pt idx="1">
                        <c:v>Russia</c:v>
                      </c:pt>
                      <c:pt idx="2">
                        <c:v>Brazil</c:v>
                      </c:pt>
                      <c:pt idx="3">
                        <c:v>Ukraine</c:v>
                      </c:pt>
                      <c:pt idx="4">
                        <c:v>Poland</c:v>
                      </c:pt>
                      <c:pt idx="5">
                        <c:v>United Kingdom</c:v>
                      </c:pt>
                      <c:pt idx="6">
                        <c:v>Germany</c:v>
                      </c:pt>
                      <c:pt idx="7">
                        <c:v>Australia</c:v>
                      </c:pt>
                      <c:pt idx="8">
                        <c:v>Romania</c:v>
                      </c:pt>
                      <c:pt idx="9">
                        <c:v>Canada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Plots!$P$2:$P$11</c15:sqref>
                        </c15:formulaRef>
                      </c:ext>
                    </c:extLst>
                    <c:numCache>
                      <c:formatCode>0%</c:formatCode>
                      <c:ptCount val="10"/>
                      <c:pt idx="0">
                        <c:v>4.6201804414305638E-2</c:v>
                      </c:pt>
                      <c:pt idx="1">
                        <c:v>2.0972311581487969E-2</c:v>
                      </c:pt>
                      <c:pt idx="2">
                        <c:v>2.9282625717433442E-2</c:v>
                      </c:pt>
                      <c:pt idx="3">
                        <c:v>6.6482438259452747E-3</c:v>
                      </c:pt>
                      <c:pt idx="4">
                        <c:v>5.631213609054493E-3</c:v>
                      </c:pt>
                      <c:pt idx="5">
                        <c:v>9.3677027191344728E-3</c:v>
                      </c:pt>
                      <c:pt idx="6">
                        <c:v>1.1782765825763885E-2</c:v>
                      </c:pt>
                      <c:pt idx="7">
                        <c:v>3.3805499084089015E-3</c:v>
                      </c:pt>
                      <c:pt idx="8">
                        <c:v>2.9176504987295645E-3</c:v>
                      </c:pt>
                      <c:pt idx="9">
                        <c:v>5.1383388180750557E-3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Plots!$Q$1</c15:sqref>
                        </c15:formulaRef>
                      </c:ext>
                    </c:extLst>
                    <c:strCache>
                      <c:ptCount val="1"/>
                      <c:pt idx="0">
                        <c:v>GDP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Plots!$N$2:$N$11</c15:sqref>
                        </c15:formulaRef>
                      </c:ext>
                    </c:extLst>
                    <c:strCache>
                      <c:ptCount val="10"/>
                      <c:pt idx="0">
                        <c:v>United States</c:v>
                      </c:pt>
                      <c:pt idx="1">
                        <c:v>Russia</c:v>
                      </c:pt>
                      <c:pt idx="2">
                        <c:v>Brazil</c:v>
                      </c:pt>
                      <c:pt idx="3">
                        <c:v>Ukraine</c:v>
                      </c:pt>
                      <c:pt idx="4">
                        <c:v>Poland</c:v>
                      </c:pt>
                      <c:pt idx="5">
                        <c:v>United Kingdom</c:v>
                      </c:pt>
                      <c:pt idx="6">
                        <c:v>Germany</c:v>
                      </c:pt>
                      <c:pt idx="7">
                        <c:v>Australia</c:v>
                      </c:pt>
                      <c:pt idx="8">
                        <c:v>Romania</c:v>
                      </c:pt>
                      <c:pt idx="9">
                        <c:v>Canada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Plots!$Q$2:$Q$11</c15:sqref>
                        </c15:formulaRef>
                      </c:ext>
                    </c:extLst>
                    <c:numCache>
                      <c:formatCode>0%</c:formatCode>
                      <c:ptCount val="10"/>
                      <c:pt idx="0">
                        <c:v>0.22691737629353151</c:v>
                      </c:pt>
                      <c:pt idx="1">
                        <c:v>2.832113943153055E-2</c:v>
                      </c:pt>
                      <c:pt idx="2">
                        <c:v>3.0332275744935033E-2</c:v>
                      </c:pt>
                      <c:pt idx="3">
                        <c:v>2.3965528833329161E-3</c:v>
                      </c:pt>
                      <c:pt idx="4">
                        <c:v>6.9904438205580849E-3</c:v>
                      </c:pt>
                      <c:pt idx="5">
                        <c:v>3.4068147258054321E-2</c:v>
                      </c:pt>
                      <c:pt idx="6">
                        <c:v>4.9095500178068706E-2</c:v>
                      </c:pt>
                      <c:pt idx="7">
                        <c:v>2.107896492991981E-2</c:v>
                      </c:pt>
                      <c:pt idx="8">
                        <c:v>2.5614401291141438E-3</c:v>
                      </c:pt>
                      <c:pt idx="9">
                        <c:v>2.4651552608756649E-2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Plots!$R$1</c15:sqref>
                        </c15:formulaRef>
                      </c:ext>
                    </c:extLst>
                    <c:strCache>
                      <c:ptCount val="1"/>
                      <c:pt idx="0">
                        <c:v>GNI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Plots!$N$2:$N$11</c15:sqref>
                        </c15:formulaRef>
                      </c:ext>
                    </c:extLst>
                    <c:strCache>
                      <c:ptCount val="10"/>
                      <c:pt idx="0">
                        <c:v>United States</c:v>
                      </c:pt>
                      <c:pt idx="1">
                        <c:v>Russia</c:v>
                      </c:pt>
                      <c:pt idx="2">
                        <c:v>Brazil</c:v>
                      </c:pt>
                      <c:pt idx="3">
                        <c:v>Ukraine</c:v>
                      </c:pt>
                      <c:pt idx="4">
                        <c:v>Poland</c:v>
                      </c:pt>
                      <c:pt idx="5">
                        <c:v>United Kingdom</c:v>
                      </c:pt>
                      <c:pt idx="6">
                        <c:v>Germany</c:v>
                      </c:pt>
                      <c:pt idx="7">
                        <c:v>Australia</c:v>
                      </c:pt>
                      <c:pt idx="8">
                        <c:v>Romania</c:v>
                      </c:pt>
                      <c:pt idx="9">
                        <c:v>Canada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Plots!$R$2:$R$11</c15:sqref>
                        </c15:formulaRef>
                      </c:ext>
                    </c:extLst>
                    <c:numCache>
                      <c:formatCode>0%</c:formatCode>
                      <c:ptCount val="10"/>
                      <c:pt idx="0">
                        <c:v>0.17502964504477628</c:v>
                      </c:pt>
                      <c:pt idx="1">
                        <c:v>3.416619636650773E-2</c:v>
                      </c:pt>
                      <c:pt idx="2">
                        <c:v>3.0324378943821676E-2</c:v>
                      </c:pt>
                      <c:pt idx="3">
                        <c:v>4.1839851128799765E-3</c:v>
                      </c:pt>
                      <c:pt idx="4">
                        <c:v>8.815158689530837E-3</c:v>
                      </c:pt>
                      <c:pt idx="5">
                        <c:v>2.3520908441562512E-2</c:v>
                      </c:pt>
                      <c:pt idx="6">
                        <c:v>3.6844654893679128E-2</c:v>
                      </c:pt>
                      <c:pt idx="7">
                        <c:v>1.0096512817932588E-2</c:v>
                      </c:pt>
                      <c:pt idx="8">
                        <c:v>3.7002245722391938E-3</c:v>
                      </c:pt>
                      <c:pt idx="9">
                        <c:v>1.5363734520204652E-2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Plots!$S$1</c15:sqref>
                        </c15:formulaRef>
                      </c:ext>
                    </c:extLst>
                    <c:strCache>
                      <c:ptCount val="1"/>
                      <c:pt idx="0">
                        <c:v>Total ASes</c:v>
                      </c:pt>
                    </c:strCache>
                  </c:strRef>
                </c:tx>
                <c:spPr>
                  <a:ln w="38100" cap="rnd">
                    <a:solidFill>
                      <a:srgbClr val="A7611A"/>
                    </a:solidFill>
                    <a:round/>
                  </a:ln>
                  <a:effectLst/>
                </c:spPr>
                <c:marker>
                  <c:symbol val="square"/>
                  <c:size val="13"/>
                  <c:spPr>
                    <a:solidFill>
                      <a:srgbClr val="A7611A"/>
                    </a:solidFill>
                    <a:ln w="9525">
                      <a:solidFill>
                        <a:srgbClr val="A7611A"/>
                      </a:solidFill>
                    </a:ln>
                    <a:effectLst/>
                  </c:spPr>
                </c:marker>
                <c:dPt>
                  <c:idx val="0"/>
                  <c:marker>
                    <c:symbol val="star"/>
                    <c:size val="13"/>
                    <c:spPr>
                      <a:solidFill>
                        <a:srgbClr val="A7611A"/>
                      </a:solidFill>
                      <a:ln w="9525">
                        <a:solidFill>
                          <a:srgbClr val="A7611A"/>
                        </a:solidFill>
                      </a:ln>
                      <a:effectLst/>
                    </c:spPr>
                  </c:marker>
                  <c:bubble3D val="0"/>
                </c:dPt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Plots!$N$2:$N$11</c15:sqref>
                        </c15:formulaRef>
                      </c:ext>
                    </c:extLst>
                    <c:strCache>
                      <c:ptCount val="10"/>
                      <c:pt idx="0">
                        <c:v>United States</c:v>
                      </c:pt>
                      <c:pt idx="1">
                        <c:v>Russia</c:v>
                      </c:pt>
                      <c:pt idx="2">
                        <c:v>Brazil</c:v>
                      </c:pt>
                      <c:pt idx="3">
                        <c:v>Ukraine</c:v>
                      </c:pt>
                      <c:pt idx="4">
                        <c:v>Poland</c:v>
                      </c:pt>
                      <c:pt idx="5">
                        <c:v>United Kingdom</c:v>
                      </c:pt>
                      <c:pt idx="6">
                        <c:v>Germany</c:v>
                      </c:pt>
                      <c:pt idx="7">
                        <c:v>Australia</c:v>
                      </c:pt>
                      <c:pt idx="8">
                        <c:v>Romania</c:v>
                      </c:pt>
                      <c:pt idx="9">
                        <c:v>Canada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Plots!$S$2:$S$11</c15:sqref>
                        </c15:formulaRef>
                      </c:ext>
                    </c:extLst>
                    <c:numCache>
                      <c:formatCode>0%</c:formatCode>
                      <c:ptCount val="10"/>
                      <c:pt idx="0">
                        <c:v>0.3553803856059024</c:v>
                      </c:pt>
                      <c:pt idx="1">
                        <c:v>8.6796130020185144E-2</c:v>
                      </c:pt>
                      <c:pt idx="2">
                        <c:v>3.9796060416231641E-2</c:v>
                      </c:pt>
                      <c:pt idx="3">
                        <c:v>3.4071135240481658E-2</c:v>
                      </c:pt>
                      <c:pt idx="4">
                        <c:v>3.2818264077399593E-2</c:v>
                      </c:pt>
                      <c:pt idx="5">
                        <c:v>3.2487645298252939E-2</c:v>
                      </c:pt>
                      <c:pt idx="6">
                        <c:v>2.9024848611401127E-2</c:v>
                      </c:pt>
                      <c:pt idx="7">
                        <c:v>2.6379898378227882E-2</c:v>
                      </c:pt>
                      <c:pt idx="8">
                        <c:v>2.4013363959072876E-2</c:v>
                      </c:pt>
                      <c:pt idx="9">
                        <c:v>2.3543537272917102E-2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Plots!$U$1</c15:sqref>
                        </c15:formulaRef>
                      </c:ext>
                    </c:extLst>
                    <c:strCache>
                      <c:ptCount val="1"/>
                      <c:pt idx="0">
                        <c:v>Total Node Weights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>
                        <a:lumMod val="60000"/>
                      </a:schemeClr>
                    </a:solidFill>
                    <a:ln w="9525">
                      <a:solidFill>
                        <a:schemeClr val="accent1">
                          <a:lumMod val="60000"/>
                        </a:schemeClr>
                      </a:solidFill>
                    </a:ln>
                    <a:effectLst/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Plots!$N$2:$N$11</c15:sqref>
                        </c15:formulaRef>
                      </c:ext>
                    </c:extLst>
                    <c:strCache>
                      <c:ptCount val="10"/>
                      <c:pt idx="0">
                        <c:v>United States</c:v>
                      </c:pt>
                      <c:pt idx="1">
                        <c:v>Russia</c:v>
                      </c:pt>
                      <c:pt idx="2">
                        <c:v>Brazil</c:v>
                      </c:pt>
                      <c:pt idx="3">
                        <c:v>Ukraine</c:v>
                      </c:pt>
                      <c:pt idx="4">
                        <c:v>Poland</c:v>
                      </c:pt>
                      <c:pt idx="5">
                        <c:v>United Kingdom</c:v>
                      </c:pt>
                      <c:pt idx="6">
                        <c:v>Germany</c:v>
                      </c:pt>
                      <c:pt idx="7">
                        <c:v>Australia</c:v>
                      </c:pt>
                      <c:pt idx="8">
                        <c:v>Romania</c:v>
                      </c:pt>
                      <c:pt idx="9">
                        <c:v>Canada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Plots!$U$2:$U$11</c15:sqref>
                        </c15:formulaRef>
                      </c:ext>
                    </c:extLst>
                    <c:numCache>
                      <c:formatCode>0%</c:formatCode>
                      <c:ptCount val="10"/>
                      <c:pt idx="0">
                        <c:v>1.597276926406091E-2</c:v>
                      </c:pt>
                      <c:pt idx="1">
                        <c:v>1.2794260291557469E-2</c:v>
                      </c:pt>
                      <c:pt idx="2">
                        <c:v>1.1134214915854793E-2</c:v>
                      </c:pt>
                      <c:pt idx="3">
                        <c:v>1.1568974888857612E-2</c:v>
                      </c:pt>
                      <c:pt idx="4">
                        <c:v>1.0319989113395683E-2</c:v>
                      </c:pt>
                      <c:pt idx="5">
                        <c:v>1.4330436671738745E-2</c:v>
                      </c:pt>
                      <c:pt idx="6">
                        <c:v>1.3389033959134537E-2</c:v>
                      </c:pt>
                      <c:pt idx="7">
                        <c:v>1.0792067965481112E-2</c:v>
                      </c:pt>
                      <c:pt idx="8">
                        <c:v>1.0367916505843877E-2</c:v>
                      </c:pt>
                      <c:pt idx="9">
                        <c:v>9.6314491828572001E-3</c:v>
                      </c:pt>
                    </c:numCache>
                  </c:numRef>
                </c:val>
                <c:smooth val="0"/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Plots!$W$1</c15:sqref>
                        </c15:formulaRef>
                      </c:ext>
                    </c:extLst>
                    <c:strCache>
                      <c:ptCount val="1"/>
                      <c:pt idx="0">
                        <c:v>Convex Hull Area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>
                        <a:lumMod val="60000"/>
                      </a:schemeClr>
                    </a:solidFill>
                    <a:ln w="9525">
                      <a:solidFill>
                        <a:schemeClr val="accent3">
                          <a:lumMod val="60000"/>
                        </a:schemeClr>
                      </a:solidFill>
                    </a:ln>
                    <a:effectLst/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Plots!$N$2:$N$11</c15:sqref>
                        </c15:formulaRef>
                      </c:ext>
                    </c:extLst>
                    <c:strCache>
                      <c:ptCount val="10"/>
                      <c:pt idx="0">
                        <c:v>United States</c:v>
                      </c:pt>
                      <c:pt idx="1">
                        <c:v>Russia</c:v>
                      </c:pt>
                      <c:pt idx="2">
                        <c:v>Brazil</c:v>
                      </c:pt>
                      <c:pt idx="3">
                        <c:v>Ukraine</c:v>
                      </c:pt>
                      <c:pt idx="4">
                        <c:v>Poland</c:v>
                      </c:pt>
                      <c:pt idx="5">
                        <c:v>United Kingdom</c:v>
                      </c:pt>
                      <c:pt idx="6">
                        <c:v>Germany</c:v>
                      </c:pt>
                      <c:pt idx="7">
                        <c:v>Australia</c:v>
                      </c:pt>
                      <c:pt idx="8">
                        <c:v>Romania</c:v>
                      </c:pt>
                      <c:pt idx="9">
                        <c:v>Canada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Plots!$W$2:$W$11</c15:sqref>
                        </c15:formulaRef>
                      </c:ext>
                    </c:extLst>
                    <c:numCache>
                      <c:formatCode>0%</c:formatCode>
                      <c:ptCount val="10"/>
                      <c:pt idx="0">
                        <c:v>0.16251741435165085</c:v>
                      </c:pt>
                      <c:pt idx="1">
                        <c:v>8.3748497566521696E-2</c:v>
                      </c:pt>
                      <c:pt idx="2">
                        <c:v>4.6743980993265516E-2</c:v>
                      </c:pt>
                      <c:pt idx="3">
                        <c:v>4.5724531201048128E-2</c:v>
                      </c:pt>
                      <c:pt idx="4">
                        <c:v>3.4272466074440608E-2</c:v>
                      </c:pt>
                      <c:pt idx="5">
                        <c:v>3.5661475954186318E-2</c:v>
                      </c:pt>
                      <c:pt idx="6">
                        <c:v>2.7483172297509392E-2</c:v>
                      </c:pt>
                      <c:pt idx="7">
                        <c:v>2.5554842098314465E-2</c:v>
                      </c:pt>
                      <c:pt idx="8">
                        <c:v>1.7508203613871832E-2</c:v>
                      </c:pt>
                      <c:pt idx="9">
                        <c:v>2.3698399194633523E-2</c:v>
                      </c:pt>
                    </c:numCache>
                  </c:numRef>
                </c:val>
                <c:smooth val="0"/>
              </c15:ser>
            </c15:filteredLineSeries>
          </c:ext>
        </c:extLst>
      </c:lineChart>
      <c:catAx>
        <c:axId val="313984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3985072"/>
        <c:crosses val="autoZero"/>
        <c:auto val="1"/>
        <c:lblAlgn val="ctr"/>
        <c:lblOffset val="100"/>
        <c:noMultiLvlLbl val="0"/>
      </c:catAx>
      <c:valAx>
        <c:axId val="313985072"/>
        <c:scaling>
          <c:orientation val="minMax"/>
          <c:max val="0.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 smtClean="0"/>
                  <a:t>Percent</a:t>
                </a:r>
                <a:r>
                  <a:rPr lang="en-US" sz="1600" baseline="0" dirty="0" smtClean="0"/>
                  <a:t> of Total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3984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773955887093079E-2"/>
          <c:y val="0.1217770374856989"/>
          <c:w val="0.89112078095501235"/>
          <c:h val="0.6846470152769365"/>
        </c:manualLayout>
      </c:layout>
      <c:scatterChart>
        <c:scatterStyle val="lineMarker"/>
        <c:varyColors val="0"/>
        <c:ser>
          <c:idx val="0"/>
          <c:order val="0"/>
          <c:tx>
            <c:strRef>
              <c:f>xy!$B$1</c:f>
              <c:strCache>
                <c:ptCount val="1"/>
                <c:pt idx="0">
                  <c:v>IMap Country Center Distances vs. Physical Geographic Distance</c:v>
                </c:pt>
              </c:strCache>
            </c:strRef>
          </c:tx>
          <c:spPr>
            <a:ln w="38100" cap="rnd">
              <a:solidFill>
                <a:srgbClr val="A6611A"/>
              </a:solidFill>
              <a:round/>
            </a:ln>
            <a:effectLst/>
          </c:spPr>
          <c:marker>
            <c:symbol val="none"/>
          </c:marker>
          <c:xVal>
            <c:numRef>
              <c:f>xy!$A$2:$A$182</c:f>
              <c:numCache>
                <c:formatCode>General</c:formatCode>
                <c:ptCount val="181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13</c:v>
                </c:pt>
                <c:pt idx="10">
                  <c:v>14</c:v>
                </c:pt>
                <c:pt idx="11">
                  <c:v>15</c:v>
                </c:pt>
                <c:pt idx="12">
                  <c:v>16</c:v>
                </c:pt>
                <c:pt idx="13">
                  <c:v>17</c:v>
                </c:pt>
                <c:pt idx="14">
                  <c:v>18</c:v>
                </c:pt>
                <c:pt idx="15">
                  <c:v>19</c:v>
                </c:pt>
                <c:pt idx="16">
                  <c:v>20</c:v>
                </c:pt>
                <c:pt idx="17">
                  <c:v>21</c:v>
                </c:pt>
                <c:pt idx="18">
                  <c:v>22</c:v>
                </c:pt>
                <c:pt idx="19">
                  <c:v>23</c:v>
                </c:pt>
                <c:pt idx="20">
                  <c:v>24</c:v>
                </c:pt>
                <c:pt idx="21">
                  <c:v>25</c:v>
                </c:pt>
                <c:pt idx="22">
                  <c:v>26</c:v>
                </c:pt>
                <c:pt idx="23">
                  <c:v>27</c:v>
                </c:pt>
                <c:pt idx="24">
                  <c:v>28</c:v>
                </c:pt>
                <c:pt idx="25">
                  <c:v>29</c:v>
                </c:pt>
                <c:pt idx="26">
                  <c:v>30</c:v>
                </c:pt>
                <c:pt idx="27">
                  <c:v>31</c:v>
                </c:pt>
                <c:pt idx="28">
                  <c:v>32</c:v>
                </c:pt>
                <c:pt idx="29">
                  <c:v>33</c:v>
                </c:pt>
                <c:pt idx="30">
                  <c:v>34</c:v>
                </c:pt>
                <c:pt idx="31">
                  <c:v>35</c:v>
                </c:pt>
                <c:pt idx="32">
                  <c:v>36</c:v>
                </c:pt>
                <c:pt idx="33">
                  <c:v>37</c:v>
                </c:pt>
                <c:pt idx="34">
                  <c:v>38</c:v>
                </c:pt>
                <c:pt idx="35">
                  <c:v>39</c:v>
                </c:pt>
                <c:pt idx="36">
                  <c:v>40</c:v>
                </c:pt>
                <c:pt idx="37">
                  <c:v>41</c:v>
                </c:pt>
                <c:pt idx="38">
                  <c:v>42</c:v>
                </c:pt>
                <c:pt idx="39">
                  <c:v>43</c:v>
                </c:pt>
                <c:pt idx="40">
                  <c:v>44</c:v>
                </c:pt>
                <c:pt idx="41">
                  <c:v>45</c:v>
                </c:pt>
                <c:pt idx="42">
                  <c:v>46</c:v>
                </c:pt>
                <c:pt idx="43">
                  <c:v>47</c:v>
                </c:pt>
                <c:pt idx="44">
                  <c:v>48</c:v>
                </c:pt>
                <c:pt idx="45">
                  <c:v>49</c:v>
                </c:pt>
                <c:pt idx="46">
                  <c:v>50</c:v>
                </c:pt>
                <c:pt idx="47">
                  <c:v>51</c:v>
                </c:pt>
                <c:pt idx="48">
                  <c:v>52</c:v>
                </c:pt>
                <c:pt idx="49">
                  <c:v>53</c:v>
                </c:pt>
                <c:pt idx="50">
                  <c:v>54</c:v>
                </c:pt>
                <c:pt idx="51">
                  <c:v>55</c:v>
                </c:pt>
                <c:pt idx="52">
                  <c:v>56</c:v>
                </c:pt>
                <c:pt idx="53">
                  <c:v>57</c:v>
                </c:pt>
                <c:pt idx="54">
                  <c:v>58</c:v>
                </c:pt>
                <c:pt idx="55">
                  <c:v>59</c:v>
                </c:pt>
                <c:pt idx="56">
                  <c:v>60</c:v>
                </c:pt>
                <c:pt idx="57">
                  <c:v>61</c:v>
                </c:pt>
                <c:pt idx="58">
                  <c:v>62</c:v>
                </c:pt>
                <c:pt idx="59">
                  <c:v>63</c:v>
                </c:pt>
                <c:pt idx="60">
                  <c:v>64</c:v>
                </c:pt>
                <c:pt idx="61">
                  <c:v>65</c:v>
                </c:pt>
                <c:pt idx="62">
                  <c:v>66</c:v>
                </c:pt>
                <c:pt idx="63">
                  <c:v>67</c:v>
                </c:pt>
                <c:pt idx="64">
                  <c:v>68</c:v>
                </c:pt>
                <c:pt idx="65">
                  <c:v>69</c:v>
                </c:pt>
                <c:pt idx="66">
                  <c:v>70</c:v>
                </c:pt>
                <c:pt idx="67">
                  <c:v>71</c:v>
                </c:pt>
                <c:pt idx="68">
                  <c:v>72</c:v>
                </c:pt>
                <c:pt idx="69">
                  <c:v>73</c:v>
                </c:pt>
                <c:pt idx="70">
                  <c:v>74</c:v>
                </c:pt>
                <c:pt idx="71">
                  <c:v>75</c:v>
                </c:pt>
                <c:pt idx="72">
                  <c:v>76</c:v>
                </c:pt>
                <c:pt idx="73">
                  <c:v>77</c:v>
                </c:pt>
                <c:pt idx="74">
                  <c:v>78</c:v>
                </c:pt>
                <c:pt idx="75">
                  <c:v>79</c:v>
                </c:pt>
                <c:pt idx="76">
                  <c:v>80</c:v>
                </c:pt>
                <c:pt idx="77">
                  <c:v>81</c:v>
                </c:pt>
                <c:pt idx="78">
                  <c:v>82</c:v>
                </c:pt>
                <c:pt idx="79">
                  <c:v>83</c:v>
                </c:pt>
                <c:pt idx="80">
                  <c:v>84</c:v>
                </c:pt>
                <c:pt idx="81">
                  <c:v>85</c:v>
                </c:pt>
                <c:pt idx="82">
                  <c:v>86</c:v>
                </c:pt>
                <c:pt idx="83">
                  <c:v>87</c:v>
                </c:pt>
                <c:pt idx="84">
                  <c:v>88</c:v>
                </c:pt>
                <c:pt idx="85">
                  <c:v>89</c:v>
                </c:pt>
                <c:pt idx="86">
                  <c:v>90</c:v>
                </c:pt>
                <c:pt idx="87">
                  <c:v>91</c:v>
                </c:pt>
                <c:pt idx="88">
                  <c:v>92</c:v>
                </c:pt>
                <c:pt idx="89">
                  <c:v>93</c:v>
                </c:pt>
                <c:pt idx="90">
                  <c:v>94</c:v>
                </c:pt>
                <c:pt idx="91">
                  <c:v>95</c:v>
                </c:pt>
                <c:pt idx="92">
                  <c:v>96</c:v>
                </c:pt>
                <c:pt idx="93">
                  <c:v>97</c:v>
                </c:pt>
                <c:pt idx="94">
                  <c:v>98</c:v>
                </c:pt>
                <c:pt idx="95">
                  <c:v>99</c:v>
                </c:pt>
                <c:pt idx="96">
                  <c:v>100</c:v>
                </c:pt>
                <c:pt idx="97">
                  <c:v>101</c:v>
                </c:pt>
                <c:pt idx="98">
                  <c:v>102</c:v>
                </c:pt>
                <c:pt idx="99">
                  <c:v>103</c:v>
                </c:pt>
                <c:pt idx="100">
                  <c:v>104</c:v>
                </c:pt>
                <c:pt idx="101">
                  <c:v>105</c:v>
                </c:pt>
                <c:pt idx="102">
                  <c:v>106</c:v>
                </c:pt>
                <c:pt idx="103">
                  <c:v>107</c:v>
                </c:pt>
                <c:pt idx="104">
                  <c:v>108</c:v>
                </c:pt>
                <c:pt idx="105">
                  <c:v>109</c:v>
                </c:pt>
                <c:pt idx="106">
                  <c:v>110</c:v>
                </c:pt>
                <c:pt idx="107">
                  <c:v>111</c:v>
                </c:pt>
                <c:pt idx="108">
                  <c:v>112</c:v>
                </c:pt>
                <c:pt idx="109">
                  <c:v>113</c:v>
                </c:pt>
                <c:pt idx="110">
                  <c:v>114</c:v>
                </c:pt>
                <c:pt idx="111">
                  <c:v>115</c:v>
                </c:pt>
                <c:pt idx="112">
                  <c:v>116</c:v>
                </c:pt>
                <c:pt idx="113">
                  <c:v>117</c:v>
                </c:pt>
                <c:pt idx="114">
                  <c:v>118</c:v>
                </c:pt>
                <c:pt idx="115">
                  <c:v>119</c:v>
                </c:pt>
                <c:pt idx="116">
                  <c:v>120</c:v>
                </c:pt>
                <c:pt idx="117">
                  <c:v>121</c:v>
                </c:pt>
                <c:pt idx="118">
                  <c:v>122</c:v>
                </c:pt>
                <c:pt idx="119">
                  <c:v>123</c:v>
                </c:pt>
                <c:pt idx="120">
                  <c:v>124</c:v>
                </c:pt>
                <c:pt idx="121">
                  <c:v>125</c:v>
                </c:pt>
                <c:pt idx="122">
                  <c:v>126</c:v>
                </c:pt>
                <c:pt idx="123">
                  <c:v>127</c:v>
                </c:pt>
                <c:pt idx="124">
                  <c:v>128</c:v>
                </c:pt>
                <c:pt idx="125">
                  <c:v>129</c:v>
                </c:pt>
                <c:pt idx="126">
                  <c:v>130</c:v>
                </c:pt>
                <c:pt idx="127">
                  <c:v>131</c:v>
                </c:pt>
                <c:pt idx="128">
                  <c:v>132</c:v>
                </c:pt>
                <c:pt idx="129">
                  <c:v>133</c:v>
                </c:pt>
                <c:pt idx="130">
                  <c:v>134</c:v>
                </c:pt>
                <c:pt idx="131">
                  <c:v>135</c:v>
                </c:pt>
                <c:pt idx="132">
                  <c:v>136</c:v>
                </c:pt>
                <c:pt idx="133">
                  <c:v>137</c:v>
                </c:pt>
                <c:pt idx="134">
                  <c:v>138</c:v>
                </c:pt>
                <c:pt idx="135">
                  <c:v>139</c:v>
                </c:pt>
                <c:pt idx="136">
                  <c:v>140</c:v>
                </c:pt>
                <c:pt idx="137">
                  <c:v>141</c:v>
                </c:pt>
                <c:pt idx="138">
                  <c:v>142</c:v>
                </c:pt>
                <c:pt idx="139">
                  <c:v>143</c:v>
                </c:pt>
                <c:pt idx="140">
                  <c:v>144</c:v>
                </c:pt>
                <c:pt idx="141">
                  <c:v>145</c:v>
                </c:pt>
                <c:pt idx="142">
                  <c:v>146</c:v>
                </c:pt>
                <c:pt idx="143">
                  <c:v>147</c:v>
                </c:pt>
                <c:pt idx="144">
                  <c:v>148</c:v>
                </c:pt>
                <c:pt idx="145">
                  <c:v>149</c:v>
                </c:pt>
                <c:pt idx="146">
                  <c:v>150</c:v>
                </c:pt>
                <c:pt idx="147">
                  <c:v>151</c:v>
                </c:pt>
                <c:pt idx="148">
                  <c:v>152</c:v>
                </c:pt>
                <c:pt idx="149">
                  <c:v>153</c:v>
                </c:pt>
                <c:pt idx="150">
                  <c:v>154</c:v>
                </c:pt>
                <c:pt idx="151">
                  <c:v>155</c:v>
                </c:pt>
                <c:pt idx="152">
                  <c:v>156</c:v>
                </c:pt>
                <c:pt idx="153">
                  <c:v>157</c:v>
                </c:pt>
                <c:pt idx="154">
                  <c:v>158</c:v>
                </c:pt>
                <c:pt idx="155">
                  <c:v>159</c:v>
                </c:pt>
                <c:pt idx="156">
                  <c:v>160</c:v>
                </c:pt>
                <c:pt idx="157">
                  <c:v>161</c:v>
                </c:pt>
                <c:pt idx="158">
                  <c:v>162</c:v>
                </c:pt>
                <c:pt idx="159">
                  <c:v>163</c:v>
                </c:pt>
                <c:pt idx="160">
                  <c:v>164</c:v>
                </c:pt>
                <c:pt idx="161">
                  <c:v>165</c:v>
                </c:pt>
                <c:pt idx="162">
                  <c:v>166</c:v>
                </c:pt>
                <c:pt idx="163">
                  <c:v>167</c:v>
                </c:pt>
                <c:pt idx="164">
                  <c:v>168</c:v>
                </c:pt>
                <c:pt idx="165">
                  <c:v>169</c:v>
                </c:pt>
                <c:pt idx="166">
                  <c:v>170</c:v>
                </c:pt>
                <c:pt idx="167">
                  <c:v>171</c:v>
                </c:pt>
                <c:pt idx="168">
                  <c:v>172</c:v>
                </c:pt>
                <c:pt idx="169">
                  <c:v>173</c:v>
                </c:pt>
                <c:pt idx="170">
                  <c:v>174</c:v>
                </c:pt>
                <c:pt idx="171">
                  <c:v>175</c:v>
                </c:pt>
                <c:pt idx="172">
                  <c:v>176</c:v>
                </c:pt>
                <c:pt idx="173">
                  <c:v>177</c:v>
                </c:pt>
                <c:pt idx="174">
                  <c:v>178</c:v>
                </c:pt>
                <c:pt idx="175">
                  <c:v>179</c:v>
                </c:pt>
                <c:pt idx="176">
                  <c:v>180</c:v>
                </c:pt>
                <c:pt idx="177">
                  <c:v>181</c:v>
                </c:pt>
                <c:pt idx="178">
                  <c:v>182</c:v>
                </c:pt>
                <c:pt idx="179">
                  <c:v>183</c:v>
                </c:pt>
                <c:pt idx="180">
                  <c:v>184</c:v>
                </c:pt>
              </c:numCache>
            </c:numRef>
          </c:xVal>
          <c:yVal>
            <c:numRef>
              <c:f>xy!$B$2:$B$182</c:f>
              <c:numCache>
                <c:formatCode>General</c:formatCode>
                <c:ptCount val="181"/>
                <c:pt idx="0">
                  <c:v>0.53252600000000005</c:v>
                </c:pt>
                <c:pt idx="1">
                  <c:v>0.44512600000000002</c:v>
                </c:pt>
                <c:pt idx="2">
                  <c:v>0.32430799999999999</c:v>
                </c:pt>
                <c:pt idx="3">
                  <c:v>0.46167000000000002</c:v>
                </c:pt>
                <c:pt idx="4">
                  <c:v>0.44450499999999998</c:v>
                </c:pt>
                <c:pt idx="5">
                  <c:v>0.43015199999999998</c:v>
                </c:pt>
                <c:pt idx="6">
                  <c:v>0.45567200000000002</c:v>
                </c:pt>
                <c:pt idx="7">
                  <c:v>0.44689000000000001</c:v>
                </c:pt>
                <c:pt idx="8">
                  <c:v>0.49207400000000001</c:v>
                </c:pt>
                <c:pt idx="9">
                  <c:v>0.52027999999999996</c:v>
                </c:pt>
                <c:pt idx="10">
                  <c:v>0.55329799999999996</c:v>
                </c:pt>
                <c:pt idx="11">
                  <c:v>0.51599799999999996</c:v>
                </c:pt>
                <c:pt idx="12">
                  <c:v>0.55970799999999998</c:v>
                </c:pt>
                <c:pt idx="13">
                  <c:v>0.54044199999999998</c:v>
                </c:pt>
                <c:pt idx="14">
                  <c:v>0.57218000000000002</c:v>
                </c:pt>
                <c:pt idx="15">
                  <c:v>0.58370200000000005</c:v>
                </c:pt>
                <c:pt idx="16">
                  <c:v>0.59553100000000003</c:v>
                </c:pt>
                <c:pt idx="17">
                  <c:v>0.557786</c:v>
                </c:pt>
                <c:pt idx="18">
                  <c:v>0.53003299999999998</c:v>
                </c:pt>
                <c:pt idx="19">
                  <c:v>0.49959100000000001</c:v>
                </c:pt>
                <c:pt idx="20">
                  <c:v>0.48614499999999999</c:v>
                </c:pt>
                <c:pt idx="21">
                  <c:v>0.51245700000000005</c:v>
                </c:pt>
                <c:pt idx="22">
                  <c:v>0.466277</c:v>
                </c:pt>
                <c:pt idx="23">
                  <c:v>0.47014099999999998</c:v>
                </c:pt>
                <c:pt idx="24">
                  <c:v>0.49260500000000002</c:v>
                </c:pt>
                <c:pt idx="25">
                  <c:v>0.49784</c:v>
                </c:pt>
                <c:pt idx="26">
                  <c:v>0.50036199999999997</c:v>
                </c:pt>
                <c:pt idx="27">
                  <c:v>0.48765999999999998</c:v>
                </c:pt>
                <c:pt idx="28">
                  <c:v>0.498083</c:v>
                </c:pt>
                <c:pt idx="29">
                  <c:v>0.50366999999999995</c:v>
                </c:pt>
                <c:pt idx="30">
                  <c:v>0.51331899999999997</c:v>
                </c:pt>
                <c:pt idx="31">
                  <c:v>0.50132399999999999</c:v>
                </c:pt>
                <c:pt idx="32">
                  <c:v>0.50392000000000003</c:v>
                </c:pt>
                <c:pt idx="33">
                  <c:v>0.51772700000000005</c:v>
                </c:pt>
                <c:pt idx="34">
                  <c:v>0.51715100000000003</c:v>
                </c:pt>
                <c:pt idx="35">
                  <c:v>0.52804799999999996</c:v>
                </c:pt>
                <c:pt idx="36">
                  <c:v>0.49768200000000001</c:v>
                </c:pt>
                <c:pt idx="37">
                  <c:v>0.49828</c:v>
                </c:pt>
                <c:pt idx="38">
                  <c:v>0.491396</c:v>
                </c:pt>
                <c:pt idx="39">
                  <c:v>0.48533900000000002</c:v>
                </c:pt>
                <c:pt idx="40">
                  <c:v>0.475049</c:v>
                </c:pt>
                <c:pt idx="41">
                  <c:v>0.469584</c:v>
                </c:pt>
                <c:pt idx="42">
                  <c:v>0.45763700000000002</c:v>
                </c:pt>
                <c:pt idx="43">
                  <c:v>0.44739699999999999</c:v>
                </c:pt>
                <c:pt idx="44">
                  <c:v>0.429919</c:v>
                </c:pt>
                <c:pt idx="45">
                  <c:v>0.439691</c:v>
                </c:pt>
                <c:pt idx="46">
                  <c:v>0.44384699999999999</c:v>
                </c:pt>
                <c:pt idx="47">
                  <c:v>0.445496</c:v>
                </c:pt>
                <c:pt idx="48">
                  <c:v>0.45176500000000003</c:v>
                </c:pt>
                <c:pt idx="49">
                  <c:v>0.45669799999999999</c:v>
                </c:pt>
                <c:pt idx="50">
                  <c:v>0.45055800000000001</c:v>
                </c:pt>
                <c:pt idx="51">
                  <c:v>0.43159999999999998</c:v>
                </c:pt>
                <c:pt idx="52">
                  <c:v>0.42721500000000001</c:v>
                </c:pt>
                <c:pt idx="53">
                  <c:v>0.42843199999999998</c:v>
                </c:pt>
                <c:pt idx="54">
                  <c:v>0.422485</c:v>
                </c:pt>
                <c:pt idx="55">
                  <c:v>0.41307700000000003</c:v>
                </c:pt>
                <c:pt idx="56">
                  <c:v>0.39879599999999998</c:v>
                </c:pt>
                <c:pt idx="57">
                  <c:v>0.38664399999999999</c:v>
                </c:pt>
                <c:pt idx="58">
                  <c:v>0.38605</c:v>
                </c:pt>
                <c:pt idx="59">
                  <c:v>0.39349499999999998</c:v>
                </c:pt>
                <c:pt idx="60">
                  <c:v>0.38621899999999998</c:v>
                </c:pt>
                <c:pt idx="61">
                  <c:v>0.37861400000000001</c:v>
                </c:pt>
                <c:pt idx="62">
                  <c:v>0.37677899999999998</c:v>
                </c:pt>
                <c:pt idx="63">
                  <c:v>0.37909500000000002</c:v>
                </c:pt>
                <c:pt idx="64">
                  <c:v>0.37475799999999998</c:v>
                </c:pt>
                <c:pt idx="65">
                  <c:v>0.39119599999999999</c:v>
                </c:pt>
                <c:pt idx="66">
                  <c:v>0.38534099999999999</c:v>
                </c:pt>
                <c:pt idx="67">
                  <c:v>0.37886999999999998</c:v>
                </c:pt>
                <c:pt idx="68">
                  <c:v>0.383685</c:v>
                </c:pt>
                <c:pt idx="69">
                  <c:v>0.37788100000000002</c:v>
                </c:pt>
                <c:pt idx="70">
                  <c:v>0.383303</c:v>
                </c:pt>
                <c:pt idx="71">
                  <c:v>0.36366100000000001</c:v>
                </c:pt>
                <c:pt idx="72">
                  <c:v>0.35906100000000002</c:v>
                </c:pt>
                <c:pt idx="73">
                  <c:v>0.34759000000000001</c:v>
                </c:pt>
                <c:pt idx="74">
                  <c:v>0.35352699999999998</c:v>
                </c:pt>
                <c:pt idx="75">
                  <c:v>0.35794100000000001</c:v>
                </c:pt>
                <c:pt idx="76">
                  <c:v>0.36335699999999999</c:v>
                </c:pt>
                <c:pt idx="77">
                  <c:v>0.37948700000000002</c:v>
                </c:pt>
                <c:pt idx="78">
                  <c:v>0.38290999999999997</c:v>
                </c:pt>
                <c:pt idx="79">
                  <c:v>0.38011800000000001</c:v>
                </c:pt>
                <c:pt idx="80">
                  <c:v>0.37789200000000001</c:v>
                </c:pt>
                <c:pt idx="81">
                  <c:v>0.38172</c:v>
                </c:pt>
                <c:pt idx="82">
                  <c:v>0.36243999999999998</c:v>
                </c:pt>
                <c:pt idx="83">
                  <c:v>0.37716899999999998</c:v>
                </c:pt>
                <c:pt idx="84">
                  <c:v>0.37997999999999998</c:v>
                </c:pt>
                <c:pt idx="85">
                  <c:v>0.37354100000000001</c:v>
                </c:pt>
                <c:pt idx="86">
                  <c:v>0.38613900000000001</c:v>
                </c:pt>
                <c:pt idx="87">
                  <c:v>0.39105099999999998</c:v>
                </c:pt>
                <c:pt idx="88">
                  <c:v>0.38616800000000001</c:v>
                </c:pt>
                <c:pt idx="89">
                  <c:v>0.37965500000000002</c:v>
                </c:pt>
                <c:pt idx="90">
                  <c:v>0.379743</c:v>
                </c:pt>
                <c:pt idx="91">
                  <c:v>0.38427499999999998</c:v>
                </c:pt>
                <c:pt idx="92">
                  <c:v>0.38479099999999999</c:v>
                </c:pt>
                <c:pt idx="93">
                  <c:v>0.39610899999999999</c:v>
                </c:pt>
                <c:pt idx="94">
                  <c:v>0.39733499999999999</c:v>
                </c:pt>
                <c:pt idx="95">
                  <c:v>0.39346799999999998</c:v>
                </c:pt>
                <c:pt idx="96">
                  <c:v>0.39801399999999998</c:v>
                </c:pt>
                <c:pt idx="97">
                  <c:v>0.39926</c:v>
                </c:pt>
                <c:pt idx="98">
                  <c:v>0.39769100000000002</c:v>
                </c:pt>
                <c:pt idx="99">
                  <c:v>0.40347</c:v>
                </c:pt>
                <c:pt idx="100">
                  <c:v>0.403146</c:v>
                </c:pt>
                <c:pt idx="101">
                  <c:v>0.40543099999999999</c:v>
                </c:pt>
                <c:pt idx="102">
                  <c:v>0.40566099999999999</c:v>
                </c:pt>
                <c:pt idx="103">
                  <c:v>0.40691500000000003</c:v>
                </c:pt>
                <c:pt idx="104">
                  <c:v>0.40024500000000002</c:v>
                </c:pt>
                <c:pt idx="105">
                  <c:v>0.39685500000000001</c:v>
                </c:pt>
                <c:pt idx="106">
                  <c:v>0.39589400000000002</c:v>
                </c:pt>
                <c:pt idx="107">
                  <c:v>0.39053399999999999</c:v>
                </c:pt>
                <c:pt idx="108">
                  <c:v>0.38340099999999999</c:v>
                </c:pt>
                <c:pt idx="109">
                  <c:v>0.385604</c:v>
                </c:pt>
                <c:pt idx="110">
                  <c:v>0.38819199999999998</c:v>
                </c:pt>
                <c:pt idx="111">
                  <c:v>0.390293</c:v>
                </c:pt>
                <c:pt idx="112">
                  <c:v>0.37836599999999998</c:v>
                </c:pt>
                <c:pt idx="113">
                  <c:v>0.37941599999999998</c:v>
                </c:pt>
                <c:pt idx="114">
                  <c:v>0.391206</c:v>
                </c:pt>
                <c:pt idx="115">
                  <c:v>0.39009500000000003</c:v>
                </c:pt>
                <c:pt idx="116">
                  <c:v>0.38851200000000002</c:v>
                </c:pt>
                <c:pt idx="117">
                  <c:v>0.38939000000000001</c:v>
                </c:pt>
                <c:pt idx="118">
                  <c:v>0.38261499999999998</c:v>
                </c:pt>
                <c:pt idx="119">
                  <c:v>0.38180700000000001</c:v>
                </c:pt>
                <c:pt idx="120">
                  <c:v>0.38084699999999999</c:v>
                </c:pt>
                <c:pt idx="121">
                  <c:v>0.38337300000000002</c:v>
                </c:pt>
                <c:pt idx="122">
                  <c:v>0.383135</c:v>
                </c:pt>
                <c:pt idx="123">
                  <c:v>0.37724200000000002</c:v>
                </c:pt>
                <c:pt idx="124">
                  <c:v>0.37437700000000002</c:v>
                </c:pt>
                <c:pt idx="125">
                  <c:v>0.37462299999999998</c:v>
                </c:pt>
                <c:pt idx="126">
                  <c:v>0.37685299999999999</c:v>
                </c:pt>
                <c:pt idx="127">
                  <c:v>0.37195499999999998</c:v>
                </c:pt>
                <c:pt idx="128">
                  <c:v>0.37101200000000001</c:v>
                </c:pt>
                <c:pt idx="129">
                  <c:v>0.36500100000000002</c:v>
                </c:pt>
                <c:pt idx="130">
                  <c:v>0.360541</c:v>
                </c:pt>
                <c:pt idx="131">
                  <c:v>0.36332599999999998</c:v>
                </c:pt>
                <c:pt idx="132">
                  <c:v>0.36094199999999999</c:v>
                </c:pt>
                <c:pt idx="133">
                  <c:v>0.364014</c:v>
                </c:pt>
                <c:pt idx="134">
                  <c:v>0.36110199999999998</c:v>
                </c:pt>
                <c:pt idx="135">
                  <c:v>0.361485</c:v>
                </c:pt>
                <c:pt idx="136">
                  <c:v>0.35283399999999998</c:v>
                </c:pt>
                <c:pt idx="137">
                  <c:v>0.35315400000000002</c:v>
                </c:pt>
                <c:pt idx="138">
                  <c:v>0.35071999999999998</c:v>
                </c:pt>
                <c:pt idx="139">
                  <c:v>0.348109</c:v>
                </c:pt>
                <c:pt idx="140">
                  <c:v>0.34575899999999998</c:v>
                </c:pt>
                <c:pt idx="141">
                  <c:v>0.34462500000000001</c:v>
                </c:pt>
                <c:pt idx="142">
                  <c:v>0.33948499999999998</c:v>
                </c:pt>
                <c:pt idx="143">
                  <c:v>0.34148600000000001</c:v>
                </c:pt>
                <c:pt idx="144">
                  <c:v>0.335673</c:v>
                </c:pt>
                <c:pt idx="145">
                  <c:v>0.333233</c:v>
                </c:pt>
                <c:pt idx="146">
                  <c:v>0.33152199999999998</c:v>
                </c:pt>
                <c:pt idx="147">
                  <c:v>0.32685999999999998</c:v>
                </c:pt>
                <c:pt idx="148">
                  <c:v>0.327708</c:v>
                </c:pt>
                <c:pt idx="149">
                  <c:v>0.32725399999999999</c:v>
                </c:pt>
                <c:pt idx="150">
                  <c:v>0.31996599999999997</c:v>
                </c:pt>
                <c:pt idx="151">
                  <c:v>0.32174700000000001</c:v>
                </c:pt>
                <c:pt idx="152">
                  <c:v>0.32348500000000002</c:v>
                </c:pt>
                <c:pt idx="153">
                  <c:v>0.31670300000000001</c:v>
                </c:pt>
                <c:pt idx="154">
                  <c:v>0.31117499999999998</c:v>
                </c:pt>
                <c:pt idx="155">
                  <c:v>0.31060399999999999</c:v>
                </c:pt>
                <c:pt idx="156">
                  <c:v>0.315857</c:v>
                </c:pt>
                <c:pt idx="157">
                  <c:v>0.31470999999999999</c:v>
                </c:pt>
                <c:pt idx="158">
                  <c:v>0.31654599999999999</c:v>
                </c:pt>
                <c:pt idx="159">
                  <c:v>0.32212400000000002</c:v>
                </c:pt>
                <c:pt idx="160">
                  <c:v>0.32290099999999999</c:v>
                </c:pt>
                <c:pt idx="161">
                  <c:v>0.31554700000000002</c:v>
                </c:pt>
                <c:pt idx="162">
                  <c:v>0.31005899999999997</c:v>
                </c:pt>
                <c:pt idx="163">
                  <c:v>0.30606299999999997</c:v>
                </c:pt>
                <c:pt idx="164">
                  <c:v>0.30479000000000001</c:v>
                </c:pt>
                <c:pt idx="165">
                  <c:v>0.30436400000000002</c:v>
                </c:pt>
                <c:pt idx="166">
                  <c:v>0.30492999999999998</c:v>
                </c:pt>
                <c:pt idx="167">
                  <c:v>0.30477500000000002</c:v>
                </c:pt>
                <c:pt idx="168">
                  <c:v>0.30129800000000001</c:v>
                </c:pt>
                <c:pt idx="169">
                  <c:v>0.30566500000000002</c:v>
                </c:pt>
                <c:pt idx="170">
                  <c:v>0.29902699999999999</c:v>
                </c:pt>
                <c:pt idx="171">
                  <c:v>0.29586000000000001</c:v>
                </c:pt>
                <c:pt idx="172">
                  <c:v>0.29676900000000001</c:v>
                </c:pt>
                <c:pt idx="173">
                  <c:v>0.29465799999999998</c:v>
                </c:pt>
                <c:pt idx="174">
                  <c:v>0.291099</c:v>
                </c:pt>
                <c:pt idx="175">
                  <c:v>0.29606399999999999</c:v>
                </c:pt>
                <c:pt idx="176">
                  <c:v>0.29815799999999998</c:v>
                </c:pt>
                <c:pt idx="177">
                  <c:v>0.30041099999999998</c:v>
                </c:pt>
                <c:pt idx="178">
                  <c:v>0.30105199999999999</c:v>
                </c:pt>
                <c:pt idx="179">
                  <c:v>0.29720400000000002</c:v>
                </c:pt>
                <c:pt idx="180">
                  <c:v>0.293852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3850032"/>
        <c:axId val="313850592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xy!$C$1</c15:sqref>
                        </c15:formulaRef>
                      </c:ext>
                    </c:extLst>
                    <c:strCache>
                      <c:ptCount val="1"/>
                      <c:pt idx="0">
                        <c:v>IMap Country Boundary Distances vs. Edge Counts</c:v>
                      </c:pt>
                    </c:strCache>
                  </c:strRef>
                </c:tx>
                <c:spPr>
                  <a:ln w="38100" cap="rnd">
                    <a:solidFill>
                      <a:srgbClr val="018571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xy!$A$2:$A$182</c15:sqref>
                        </c15:formulaRef>
                      </c:ext>
                    </c:extLst>
                    <c:numCache>
                      <c:formatCode>General</c:formatCode>
                      <c:ptCount val="181"/>
                      <c:pt idx="0">
                        <c:v>4</c:v>
                      </c:pt>
                      <c:pt idx="1">
                        <c:v>5</c:v>
                      </c:pt>
                      <c:pt idx="2">
                        <c:v>6</c:v>
                      </c:pt>
                      <c:pt idx="3">
                        <c:v>7</c:v>
                      </c:pt>
                      <c:pt idx="4">
                        <c:v>8</c:v>
                      </c:pt>
                      <c:pt idx="5">
                        <c:v>9</c:v>
                      </c:pt>
                      <c:pt idx="6">
                        <c:v>10</c:v>
                      </c:pt>
                      <c:pt idx="7">
                        <c:v>11</c:v>
                      </c:pt>
                      <c:pt idx="8">
                        <c:v>12</c:v>
                      </c:pt>
                      <c:pt idx="9">
                        <c:v>13</c:v>
                      </c:pt>
                      <c:pt idx="10">
                        <c:v>14</c:v>
                      </c:pt>
                      <c:pt idx="11">
                        <c:v>15</c:v>
                      </c:pt>
                      <c:pt idx="12">
                        <c:v>16</c:v>
                      </c:pt>
                      <c:pt idx="13">
                        <c:v>17</c:v>
                      </c:pt>
                      <c:pt idx="14">
                        <c:v>18</c:v>
                      </c:pt>
                      <c:pt idx="15">
                        <c:v>19</c:v>
                      </c:pt>
                      <c:pt idx="16">
                        <c:v>20</c:v>
                      </c:pt>
                      <c:pt idx="17">
                        <c:v>21</c:v>
                      </c:pt>
                      <c:pt idx="18">
                        <c:v>22</c:v>
                      </c:pt>
                      <c:pt idx="19">
                        <c:v>23</c:v>
                      </c:pt>
                      <c:pt idx="20">
                        <c:v>24</c:v>
                      </c:pt>
                      <c:pt idx="21">
                        <c:v>25</c:v>
                      </c:pt>
                      <c:pt idx="22">
                        <c:v>26</c:v>
                      </c:pt>
                      <c:pt idx="23">
                        <c:v>27</c:v>
                      </c:pt>
                      <c:pt idx="24">
                        <c:v>28</c:v>
                      </c:pt>
                      <c:pt idx="25">
                        <c:v>29</c:v>
                      </c:pt>
                      <c:pt idx="26">
                        <c:v>30</c:v>
                      </c:pt>
                      <c:pt idx="27">
                        <c:v>31</c:v>
                      </c:pt>
                      <c:pt idx="28">
                        <c:v>32</c:v>
                      </c:pt>
                      <c:pt idx="29">
                        <c:v>33</c:v>
                      </c:pt>
                      <c:pt idx="30">
                        <c:v>34</c:v>
                      </c:pt>
                      <c:pt idx="31">
                        <c:v>35</c:v>
                      </c:pt>
                      <c:pt idx="32">
                        <c:v>36</c:v>
                      </c:pt>
                      <c:pt idx="33">
                        <c:v>37</c:v>
                      </c:pt>
                      <c:pt idx="34">
                        <c:v>38</c:v>
                      </c:pt>
                      <c:pt idx="35">
                        <c:v>39</c:v>
                      </c:pt>
                      <c:pt idx="36">
                        <c:v>40</c:v>
                      </c:pt>
                      <c:pt idx="37">
                        <c:v>41</c:v>
                      </c:pt>
                      <c:pt idx="38">
                        <c:v>42</c:v>
                      </c:pt>
                      <c:pt idx="39">
                        <c:v>43</c:v>
                      </c:pt>
                      <c:pt idx="40">
                        <c:v>44</c:v>
                      </c:pt>
                      <c:pt idx="41">
                        <c:v>45</c:v>
                      </c:pt>
                      <c:pt idx="42">
                        <c:v>46</c:v>
                      </c:pt>
                      <c:pt idx="43">
                        <c:v>47</c:v>
                      </c:pt>
                      <c:pt idx="44">
                        <c:v>48</c:v>
                      </c:pt>
                      <c:pt idx="45">
                        <c:v>49</c:v>
                      </c:pt>
                      <c:pt idx="46">
                        <c:v>50</c:v>
                      </c:pt>
                      <c:pt idx="47">
                        <c:v>51</c:v>
                      </c:pt>
                      <c:pt idx="48">
                        <c:v>52</c:v>
                      </c:pt>
                      <c:pt idx="49">
                        <c:v>53</c:v>
                      </c:pt>
                      <c:pt idx="50">
                        <c:v>54</c:v>
                      </c:pt>
                      <c:pt idx="51">
                        <c:v>55</c:v>
                      </c:pt>
                      <c:pt idx="52">
                        <c:v>56</c:v>
                      </c:pt>
                      <c:pt idx="53">
                        <c:v>57</c:v>
                      </c:pt>
                      <c:pt idx="54">
                        <c:v>58</c:v>
                      </c:pt>
                      <c:pt idx="55">
                        <c:v>59</c:v>
                      </c:pt>
                      <c:pt idx="56">
                        <c:v>60</c:v>
                      </c:pt>
                      <c:pt idx="57">
                        <c:v>61</c:v>
                      </c:pt>
                      <c:pt idx="58">
                        <c:v>62</c:v>
                      </c:pt>
                      <c:pt idx="59">
                        <c:v>63</c:v>
                      </c:pt>
                      <c:pt idx="60">
                        <c:v>64</c:v>
                      </c:pt>
                      <c:pt idx="61">
                        <c:v>65</c:v>
                      </c:pt>
                      <c:pt idx="62">
                        <c:v>66</c:v>
                      </c:pt>
                      <c:pt idx="63">
                        <c:v>67</c:v>
                      </c:pt>
                      <c:pt idx="64">
                        <c:v>68</c:v>
                      </c:pt>
                      <c:pt idx="65">
                        <c:v>69</c:v>
                      </c:pt>
                      <c:pt idx="66">
                        <c:v>70</c:v>
                      </c:pt>
                      <c:pt idx="67">
                        <c:v>71</c:v>
                      </c:pt>
                      <c:pt idx="68">
                        <c:v>72</c:v>
                      </c:pt>
                      <c:pt idx="69">
                        <c:v>73</c:v>
                      </c:pt>
                      <c:pt idx="70">
                        <c:v>74</c:v>
                      </c:pt>
                      <c:pt idx="71">
                        <c:v>75</c:v>
                      </c:pt>
                      <c:pt idx="72">
                        <c:v>76</c:v>
                      </c:pt>
                      <c:pt idx="73">
                        <c:v>77</c:v>
                      </c:pt>
                      <c:pt idx="74">
                        <c:v>78</c:v>
                      </c:pt>
                      <c:pt idx="75">
                        <c:v>79</c:v>
                      </c:pt>
                      <c:pt idx="76">
                        <c:v>80</c:v>
                      </c:pt>
                      <c:pt idx="77">
                        <c:v>81</c:v>
                      </c:pt>
                      <c:pt idx="78">
                        <c:v>82</c:v>
                      </c:pt>
                      <c:pt idx="79">
                        <c:v>83</c:v>
                      </c:pt>
                      <c:pt idx="80">
                        <c:v>84</c:v>
                      </c:pt>
                      <c:pt idx="81">
                        <c:v>85</c:v>
                      </c:pt>
                      <c:pt idx="82">
                        <c:v>86</c:v>
                      </c:pt>
                      <c:pt idx="83">
                        <c:v>87</c:v>
                      </c:pt>
                      <c:pt idx="84">
                        <c:v>88</c:v>
                      </c:pt>
                      <c:pt idx="85">
                        <c:v>89</c:v>
                      </c:pt>
                      <c:pt idx="86">
                        <c:v>90</c:v>
                      </c:pt>
                      <c:pt idx="87">
                        <c:v>91</c:v>
                      </c:pt>
                      <c:pt idx="88">
                        <c:v>92</c:v>
                      </c:pt>
                      <c:pt idx="89">
                        <c:v>93</c:v>
                      </c:pt>
                      <c:pt idx="90">
                        <c:v>94</c:v>
                      </c:pt>
                      <c:pt idx="91">
                        <c:v>95</c:v>
                      </c:pt>
                      <c:pt idx="92">
                        <c:v>96</c:v>
                      </c:pt>
                      <c:pt idx="93">
                        <c:v>97</c:v>
                      </c:pt>
                      <c:pt idx="94">
                        <c:v>98</c:v>
                      </c:pt>
                      <c:pt idx="95">
                        <c:v>99</c:v>
                      </c:pt>
                      <c:pt idx="96">
                        <c:v>100</c:v>
                      </c:pt>
                      <c:pt idx="97">
                        <c:v>101</c:v>
                      </c:pt>
                      <c:pt idx="98">
                        <c:v>102</c:v>
                      </c:pt>
                      <c:pt idx="99">
                        <c:v>103</c:v>
                      </c:pt>
                      <c:pt idx="100">
                        <c:v>104</c:v>
                      </c:pt>
                      <c:pt idx="101">
                        <c:v>105</c:v>
                      </c:pt>
                      <c:pt idx="102">
                        <c:v>106</c:v>
                      </c:pt>
                      <c:pt idx="103">
                        <c:v>107</c:v>
                      </c:pt>
                      <c:pt idx="104">
                        <c:v>108</c:v>
                      </c:pt>
                      <c:pt idx="105">
                        <c:v>109</c:v>
                      </c:pt>
                      <c:pt idx="106">
                        <c:v>110</c:v>
                      </c:pt>
                      <c:pt idx="107">
                        <c:v>111</c:v>
                      </c:pt>
                      <c:pt idx="108">
                        <c:v>112</c:v>
                      </c:pt>
                      <c:pt idx="109">
                        <c:v>113</c:v>
                      </c:pt>
                      <c:pt idx="110">
                        <c:v>114</c:v>
                      </c:pt>
                      <c:pt idx="111">
                        <c:v>115</c:v>
                      </c:pt>
                      <c:pt idx="112">
                        <c:v>116</c:v>
                      </c:pt>
                      <c:pt idx="113">
                        <c:v>117</c:v>
                      </c:pt>
                      <c:pt idx="114">
                        <c:v>118</c:v>
                      </c:pt>
                      <c:pt idx="115">
                        <c:v>119</c:v>
                      </c:pt>
                      <c:pt idx="116">
                        <c:v>120</c:v>
                      </c:pt>
                      <c:pt idx="117">
                        <c:v>121</c:v>
                      </c:pt>
                      <c:pt idx="118">
                        <c:v>122</c:v>
                      </c:pt>
                      <c:pt idx="119">
                        <c:v>123</c:v>
                      </c:pt>
                      <c:pt idx="120">
                        <c:v>124</c:v>
                      </c:pt>
                      <c:pt idx="121">
                        <c:v>125</c:v>
                      </c:pt>
                      <c:pt idx="122">
                        <c:v>126</c:v>
                      </c:pt>
                      <c:pt idx="123">
                        <c:v>127</c:v>
                      </c:pt>
                      <c:pt idx="124">
                        <c:v>128</c:v>
                      </c:pt>
                      <c:pt idx="125">
                        <c:v>129</c:v>
                      </c:pt>
                      <c:pt idx="126">
                        <c:v>130</c:v>
                      </c:pt>
                      <c:pt idx="127">
                        <c:v>131</c:v>
                      </c:pt>
                      <c:pt idx="128">
                        <c:v>132</c:v>
                      </c:pt>
                      <c:pt idx="129">
                        <c:v>133</c:v>
                      </c:pt>
                      <c:pt idx="130">
                        <c:v>134</c:v>
                      </c:pt>
                      <c:pt idx="131">
                        <c:v>135</c:v>
                      </c:pt>
                      <c:pt idx="132">
                        <c:v>136</c:v>
                      </c:pt>
                      <c:pt idx="133">
                        <c:v>137</c:v>
                      </c:pt>
                      <c:pt idx="134">
                        <c:v>138</c:v>
                      </c:pt>
                      <c:pt idx="135">
                        <c:v>139</c:v>
                      </c:pt>
                      <c:pt idx="136">
                        <c:v>140</c:v>
                      </c:pt>
                      <c:pt idx="137">
                        <c:v>141</c:v>
                      </c:pt>
                      <c:pt idx="138">
                        <c:v>142</c:v>
                      </c:pt>
                      <c:pt idx="139">
                        <c:v>143</c:v>
                      </c:pt>
                      <c:pt idx="140">
                        <c:v>144</c:v>
                      </c:pt>
                      <c:pt idx="141">
                        <c:v>145</c:v>
                      </c:pt>
                      <c:pt idx="142">
                        <c:v>146</c:v>
                      </c:pt>
                      <c:pt idx="143">
                        <c:v>147</c:v>
                      </c:pt>
                      <c:pt idx="144">
                        <c:v>148</c:v>
                      </c:pt>
                      <c:pt idx="145">
                        <c:v>149</c:v>
                      </c:pt>
                      <c:pt idx="146">
                        <c:v>150</c:v>
                      </c:pt>
                      <c:pt idx="147">
                        <c:v>151</c:v>
                      </c:pt>
                      <c:pt idx="148">
                        <c:v>152</c:v>
                      </c:pt>
                      <c:pt idx="149">
                        <c:v>153</c:v>
                      </c:pt>
                      <c:pt idx="150">
                        <c:v>154</c:v>
                      </c:pt>
                      <c:pt idx="151">
                        <c:v>155</c:v>
                      </c:pt>
                      <c:pt idx="152">
                        <c:v>156</c:v>
                      </c:pt>
                      <c:pt idx="153">
                        <c:v>157</c:v>
                      </c:pt>
                      <c:pt idx="154">
                        <c:v>158</c:v>
                      </c:pt>
                      <c:pt idx="155">
                        <c:v>159</c:v>
                      </c:pt>
                      <c:pt idx="156">
                        <c:v>160</c:v>
                      </c:pt>
                      <c:pt idx="157">
                        <c:v>161</c:v>
                      </c:pt>
                      <c:pt idx="158">
                        <c:v>162</c:v>
                      </c:pt>
                      <c:pt idx="159">
                        <c:v>163</c:v>
                      </c:pt>
                      <c:pt idx="160">
                        <c:v>164</c:v>
                      </c:pt>
                      <c:pt idx="161">
                        <c:v>165</c:v>
                      </c:pt>
                      <c:pt idx="162">
                        <c:v>166</c:v>
                      </c:pt>
                      <c:pt idx="163">
                        <c:v>167</c:v>
                      </c:pt>
                      <c:pt idx="164">
                        <c:v>168</c:v>
                      </c:pt>
                      <c:pt idx="165">
                        <c:v>169</c:v>
                      </c:pt>
                      <c:pt idx="166">
                        <c:v>170</c:v>
                      </c:pt>
                      <c:pt idx="167">
                        <c:v>171</c:v>
                      </c:pt>
                      <c:pt idx="168">
                        <c:v>172</c:v>
                      </c:pt>
                      <c:pt idx="169">
                        <c:v>173</c:v>
                      </c:pt>
                      <c:pt idx="170">
                        <c:v>174</c:v>
                      </c:pt>
                      <c:pt idx="171">
                        <c:v>175</c:v>
                      </c:pt>
                      <c:pt idx="172">
                        <c:v>176</c:v>
                      </c:pt>
                      <c:pt idx="173">
                        <c:v>177</c:v>
                      </c:pt>
                      <c:pt idx="174">
                        <c:v>178</c:v>
                      </c:pt>
                      <c:pt idx="175">
                        <c:v>179</c:v>
                      </c:pt>
                      <c:pt idx="176">
                        <c:v>180</c:v>
                      </c:pt>
                      <c:pt idx="177">
                        <c:v>181</c:v>
                      </c:pt>
                      <c:pt idx="178">
                        <c:v>182</c:v>
                      </c:pt>
                      <c:pt idx="179">
                        <c:v>183</c:v>
                      </c:pt>
                      <c:pt idx="180">
                        <c:v>184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xy!$C$2:$C$182</c15:sqref>
                        </c15:formulaRef>
                      </c:ext>
                    </c:extLst>
                    <c:numCache>
                      <c:formatCode>General</c:formatCode>
                      <c:ptCount val="181"/>
                      <c:pt idx="0">
                        <c:v>-0.55130900000000005</c:v>
                      </c:pt>
                      <c:pt idx="1">
                        <c:v>-0.53613500000000003</c:v>
                      </c:pt>
                      <c:pt idx="2">
                        <c:v>-0.28216999999999998</c:v>
                      </c:pt>
                      <c:pt idx="3">
                        <c:v>-0.36487900000000001</c:v>
                      </c:pt>
                      <c:pt idx="4">
                        <c:v>-0.41553499999999999</c:v>
                      </c:pt>
                      <c:pt idx="5">
                        <c:v>-0.46868599999999999</c:v>
                      </c:pt>
                      <c:pt idx="6">
                        <c:v>-0.47498299999999999</c:v>
                      </c:pt>
                      <c:pt idx="7">
                        <c:v>-0.41570800000000002</c:v>
                      </c:pt>
                      <c:pt idx="8">
                        <c:v>-0.39214300000000002</c:v>
                      </c:pt>
                      <c:pt idx="9">
                        <c:v>-0.39461299999999999</c:v>
                      </c:pt>
                      <c:pt idx="10">
                        <c:v>-0.37118699999999999</c:v>
                      </c:pt>
                      <c:pt idx="11">
                        <c:v>-0.35863099999999998</c:v>
                      </c:pt>
                      <c:pt idx="12">
                        <c:v>-0.33770299999999998</c:v>
                      </c:pt>
                      <c:pt idx="13">
                        <c:v>-0.33709</c:v>
                      </c:pt>
                      <c:pt idx="14">
                        <c:v>-0.32445600000000002</c:v>
                      </c:pt>
                      <c:pt idx="15">
                        <c:v>-0.30645600000000001</c:v>
                      </c:pt>
                      <c:pt idx="16">
                        <c:v>-0.28830099999999997</c:v>
                      </c:pt>
                      <c:pt idx="17">
                        <c:v>-0.29730099999999998</c:v>
                      </c:pt>
                      <c:pt idx="18">
                        <c:v>-0.29098800000000002</c:v>
                      </c:pt>
                      <c:pt idx="19">
                        <c:v>-0.28605399999999997</c:v>
                      </c:pt>
                      <c:pt idx="20">
                        <c:v>-0.28004000000000001</c:v>
                      </c:pt>
                      <c:pt idx="21">
                        <c:v>-0.28664899999999999</c:v>
                      </c:pt>
                      <c:pt idx="22">
                        <c:v>-0.282273</c:v>
                      </c:pt>
                      <c:pt idx="23">
                        <c:v>-0.28273300000000001</c:v>
                      </c:pt>
                      <c:pt idx="24">
                        <c:v>-0.297124</c:v>
                      </c:pt>
                      <c:pt idx="25">
                        <c:v>-0.301423</c:v>
                      </c:pt>
                      <c:pt idx="26">
                        <c:v>-0.29430099999999998</c:v>
                      </c:pt>
                      <c:pt idx="27">
                        <c:v>-0.28716700000000001</c:v>
                      </c:pt>
                      <c:pt idx="28">
                        <c:v>-0.28078700000000001</c:v>
                      </c:pt>
                      <c:pt idx="29">
                        <c:v>-0.27107700000000001</c:v>
                      </c:pt>
                      <c:pt idx="30">
                        <c:v>-0.26624700000000001</c:v>
                      </c:pt>
                      <c:pt idx="31">
                        <c:v>-0.26460699999999998</c:v>
                      </c:pt>
                      <c:pt idx="32">
                        <c:v>-0.25806099999999998</c:v>
                      </c:pt>
                      <c:pt idx="33">
                        <c:v>-0.25061699999999998</c:v>
                      </c:pt>
                      <c:pt idx="34">
                        <c:v>-0.244613</c:v>
                      </c:pt>
                      <c:pt idx="35">
                        <c:v>-0.23777100000000001</c:v>
                      </c:pt>
                      <c:pt idx="36">
                        <c:v>-0.23249500000000001</c:v>
                      </c:pt>
                      <c:pt idx="37">
                        <c:v>-0.227629</c:v>
                      </c:pt>
                      <c:pt idx="38">
                        <c:v>-0.22359200000000001</c:v>
                      </c:pt>
                      <c:pt idx="39">
                        <c:v>-0.22562299999999999</c:v>
                      </c:pt>
                      <c:pt idx="40">
                        <c:v>-0.21377399999999999</c:v>
                      </c:pt>
                      <c:pt idx="41">
                        <c:v>-0.21015600000000001</c:v>
                      </c:pt>
                      <c:pt idx="42">
                        <c:v>-0.20719599999999999</c:v>
                      </c:pt>
                      <c:pt idx="43">
                        <c:v>-0.20061799999999999</c:v>
                      </c:pt>
                      <c:pt idx="44">
                        <c:v>-0.20551700000000001</c:v>
                      </c:pt>
                      <c:pt idx="45">
                        <c:v>-0.203685</c:v>
                      </c:pt>
                      <c:pt idx="46">
                        <c:v>-0.20163</c:v>
                      </c:pt>
                      <c:pt idx="47">
                        <c:v>-0.20008000000000001</c:v>
                      </c:pt>
                      <c:pt idx="48">
                        <c:v>-0.19734599999999999</c:v>
                      </c:pt>
                      <c:pt idx="49">
                        <c:v>-0.19577600000000001</c:v>
                      </c:pt>
                      <c:pt idx="50">
                        <c:v>-0.19294</c:v>
                      </c:pt>
                      <c:pt idx="51">
                        <c:v>-0.19109300000000001</c:v>
                      </c:pt>
                      <c:pt idx="52">
                        <c:v>-0.18839600000000001</c:v>
                      </c:pt>
                      <c:pt idx="53">
                        <c:v>-0.18801499999999999</c:v>
                      </c:pt>
                      <c:pt idx="54">
                        <c:v>-0.18487999999999999</c:v>
                      </c:pt>
                      <c:pt idx="55">
                        <c:v>-0.181033</c:v>
                      </c:pt>
                      <c:pt idx="56">
                        <c:v>-0.17776900000000001</c:v>
                      </c:pt>
                      <c:pt idx="57">
                        <c:v>-0.174868</c:v>
                      </c:pt>
                      <c:pt idx="58">
                        <c:v>-0.17227100000000001</c:v>
                      </c:pt>
                      <c:pt idx="59">
                        <c:v>-0.1706</c:v>
                      </c:pt>
                      <c:pt idx="60">
                        <c:v>-0.17099800000000001</c:v>
                      </c:pt>
                      <c:pt idx="61">
                        <c:v>-0.169767</c:v>
                      </c:pt>
                      <c:pt idx="62">
                        <c:v>-0.16881099999999999</c:v>
                      </c:pt>
                      <c:pt idx="63">
                        <c:v>-0.166796</c:v>
                      </c:pt>
                      <c:pt idx="64">
                        <c:v>-0.164545</c:v>
                      </c:pt>
                      <c:pt idx="65">
                        <c:v>-0.16444600000000001</c:v>
                      </c:pt>
                      <c:pt idx="66">
                        <c:v>-0.163131</c:v>
                      </c:pt>
                      <c:pt idx="67">
                        <c:v>-0.16261600000000001</c:v>
                      </c:pt>
                      <c:pt idx="68">
                        <c:v>-0.16095899999999999</c:v>
                      </c:pt>
                      <c:pt idx="69">
                        <c:v>-0.158411</c:v>
                      </c:pt>
                      <c:pt idx="70">
                        <c:v>-0.15675700000000001</c:v>
                      </c:pt>
                      <c:pt idx="71">
                        <c:v>-0.155636</c:v>
                      </c:pt>
                      <c:pt idx="72">
                        <c:v>-0.15349299999999999</c:v>
                      </c:pt>
                      <c:pt idx="73">
                        <c:v>-0.15109600000000001</c:v>
                      </c:pt>
                      <c:pt idx="74">
                        <c:v>-0.151226</c:v>
                      </c:pt>
                      <c:pt idx="75">
                        <c:v>-0.14902399999999999</c:v>
                      </c:pt>
                      <c:pt idx="76">
                        <c:v>-0.14932799999999999</c:v>
                      </c:pt>
                      <c:pt idx="77">
                        <c:v>-0.14966699999999999</c:v>
                      </c:pt>
                      <c:pt idx="78">
                        <c:v>-0.14946000000000001</c:v>
                      </c:pt>
                      <c:pt idx="79">
                        <c:v>-0.148175</c:v>
                      </c:pt>
                      <c:pt idx="80">
                        <c:v>-0.14902399999999999</c:v>
                      </c:pt>
                      <c:pt idx="81">
                        <c:v>-0.148316</c:v>
                      </c:pt>
                      <c:pt idx="82">
                        <c:v>-0.14743400000000001</c:v>
                      </c:pt>
                      <c:pt idx="83">
                        <c:v>-0.14718999999999999</c:v>
                      </c:pt>
                      <c:pt idx="84">
                        <c:v>-0.14571400000000001</c:v>
                      </c:pt>
                      <c:pt idx="85">
                        <c:v>-0.14372699999999999</c:v>
                      </c:pt>
                      <c:pt idx="86">
                        <c:v>-0.14302500000000001</c:v>
                      </c:pt>
                      <c:pt idx="87">
                        <c:v>-0.14177200000000001</c:v>
                      </c:pt>
                      <c:pt idx="88">
                        <c:v>-0.14008200000000001</c:v>
                      </c:pt>
                      <c:pt idx="89">
                        <c:v>-0.13847400000000001</c:v>
                      </c:pt>
                      <c:pt idx="90">
                        <c:v>-0.13652500000000001</c:v>
                      </c:pt>
                      <c:pt idx="91">
                        <c:v>-0.13547600000000001</c:v>
                      </c:pt>
                      <c:pt idx="92">
                        <c:v>-0.13397000000000001</c:v>
                      </c:pt>
                      <c:pt idx="93">
                        <c:v>-0.133521</c:v>
                      </c:pt>
                      <c:pt idx="94">
                        <c:v>-0.13220799999999999</c:v>
                      </c:pt>
                      <c:pt idx="95">
                        <c:v>-0.130832</c:v>
                      </c:pt>
                      <c:pt idx="96">
                        <c:v>-0.12968199999999999</c:v>
                      </c:pt>
                      <c:pt idx="97">
                        <c:v>-0.128276</c:v>
                      </c:pt>
                      <c:pt idx="98">
                        <c:v>-0.12720799999999999</c:v>
                      </c:pt>
                      <c:pt idx="99">
                        <c:v>-0.12700600000000001</c:v>
                      </c:pt>
                      <c:pt idx="100">
                        <c:v>-0.125858</c:v>
                      </c:pt>
                      <c:pt idx="101">
                        <c:v>-0.12546299999999999</c:v>
                      </c:pt>
                      <c:pt idx="102">
                        <c:v>-0.123984</c:v>
                      </c:pt>
                      <c:pt idx="103">
                        <c:v>-0.12281499999999999</c:v>
                      </c:pt>
                      <c:pt idx="104">
                        <c:v>-0.12141</c:v>
                      </c:pt>
                      <c:pt idx="105">
                        <c:v>-0.120231</c:v>
                      </c:pt>
                      <c:pt idx="106">
                        <c:v>-0.119046</c:v>
                      </c:pt>
                      <c:pt idx="107">
                        <c:v>-0.117745</c:v>
                      </c:pt>
                      <c:pt idx="108">
                        <c:v>-0.116464</c:v>
                      </c:pt>
                      <c:pt idx="109">
                        <c:v>-0.115802</c:v>
                      </c:pt>
                      <c:pt idx="110">
                        <c:v>-0.11501599999999999</c:v>
                      </c:pt>
                      <c:pt idx="111">
                        <c:v>-0.114167</c:v>
                      </c:pt>
                      <c:pt idx="112">
                        <c:v>-0.11308</c:v>
                      </c:pt>
                      <c:pt idx="113">
                        <c:v>-0.11183899999999999</c:v>
                      </c:pt>
                      <c:pt idx="114">
                        <c:v>-0.11158899999999999</c:v>
                      </c:pt>
                      <c:pt idx="115">
                        <c:v>-0.111875</c:v>
                      </c:pt>
                      <c:pt idx="116">
                        <c:v>-0.11068</c:v>
                      </c:pt>
                      <c:pt idx="117">
                        <c:v>-0.109953</c:v>
                      </c:pt>
                      <c:pt idx="118">
                        <c:v>-0.108945</c:v>
                      </c:pt>
                      <c:pt idx="119">
                        <c:v>-0.107922</c:v>
                      </c:pt>
                      <c:pt idx="120">
                        <c:v>-0.107319</c:v>
                      </c:pt>
                      <c:pt idx="121">
                        <c:v>-0.10662199999999999</c:v>
                      </c:pt>
                      <c:pt idx="122">
                        <c:v>-0.10659100000000001</c:v>
                      </c:pt>
                      <c:pt idx="123">
                        <c:v>-0.10610600000000001</c:v>
                      </c:pt>
                      <c:pt idx="124">
                        <c:v>-0.105048</c:v>
                      </c:pt>
                      <c:pt idx="125">
                        <c:v>-0.104382</c:v>
                      </c:pt>
                      <c:pt idx="126">
                        <c:v>-0.103729</c:v>
                      </c:pt>
                      <c:pt idx="127">
                        <c:v>-0.10292800000000001</c:v>
                      </c:pt>
                      <c:pt idx="128">
                        <c:v>-0.102036</c:v>
                      </c:pt>
                      <c:pt idx="129">
                        <c:v>-0.101078</c:v>
                      </c:pt>
                      <c:pt idx="130">
                        <c:v>-0.100466</c:v>
                      </c:pt>
                      <c:pt idx="131">
                        <c:v>-9.9786E-2</c:v>
                      </c:pt>
                      <c:pt idx="132">
                        <c:v>-9.8784999999999998E-2</c:v>
                      </c:pt>
                      <c:pt idx="133">
                        <c:v>-9.8124000000000003E-2</c:v>
                      </c:pt>
                      <c:pt idx="134">
                        <c:v>-9.7755999999999996E-2</c:v>
                      </c:pt>
                      <c:pt idx="135">
                        <c:v>-9.7197000000000006E-2</c:v>
                      </c:pt>
                      <c:pt idx="136">
                        <c:v>-9.6561999999999995E-2</c:v>
                      </c:pt>
                      <c:pt idx="137">
                        <c:v>-9.5902000000000001E-2</c:v>
                      </c:pt>
                      <c:pt idx="138">
                        <c:v>-9.5072000000000004E-2</c:v>
                      </c:pt>
                      <c:pt idx="139">
                        <c:v>-9.4291E-2</c:v>
                      </c:pt>
                      <c:pt idx="140">
                        <c:v>-9.3467999999999996E-2</c:v>
                      </c:pt>
                      <c:pt idx="141">
                        <c:v>-9.3132999999999994E-2</c:v>
                      </c:pt>
                      <c:pt idx="142">
                        <c:v>-9.2460000000000001E-2</c:v>
                      </c:pt>
                      <c:pt idx="143">
                        <c:v>-9.2202000000000006E-2</c:v>
                      </c:pt>
                      <c:pt idx="144">
                        <c:v>-9.1892000000000001E-2</c:v>
                      </c:pt>
                      <c:pt idx="145">
                        <c:v>-9.1005000000000003E-2</c:v>
                      </c:pt>
                      <c:pt idx="146">
                        <c:v>-9.0389999999999998E-2</c:v>
                      </c:pt>
                      <c:pt idx="147">
                        <c:v>-9.0090000000000003E-2</c:v>
                      </c:pt>
                      <c:pt idx="148">
                        <c:v>-8.9474999999999999E-2</c:v>
                      </c:pt>
                      <c:pt idx="149">
                        <c:v>-8.8808999999999999E-2</c:v>
                      </c:pt>
                      <c:pt idx="150">
                        <c:v>-8.8489999999999999E-2</c:v>
                      </c:pt>
                      <c:pt idx="151">
                        <c:v>-8.7927000000000005E-2</c:v>
                      </c:pt>
                      <c:pt idx="152">
                        <c:v>-8.7361999999999995E-2</c:v>
                      </c:pt>
                      <c:pt idx="153">
                        <c:v>-8.7054999999999993E-2</c:v>
                      </c:pt>
                      <c:pt idx="154">
                        <c:v>-8.6703000000000002E-2</c:v>
                      </c:pt>
                      <c:pt idx="155">
                        <c:v>-8.6721999999999994E-2</c:v>
                      </c:pt>
                      <c:pt idx="156">
                        <c:v>-8.6388000000000006E-2</c:v>
                      </c:pt>
                      <c:pt idx="157">
                        <c:v>-8.6027999999999993E-2</c:v>
                      </c:pt>
                      <c:pt idx="158">
                        <c:v>-8.5621000000000003E-2</c:v>
                      </c:pt>
                      <c:pt idx="159">
                        <c:v>-8.5498000000000005E-2</c:v>
                      </c:pt>
                      <c:pt idx="160">
                        <c:v>-8.5001999999999994E-2</c:v>
                      </c:pt>
                      <c:pt idx="161">
                        <c:v>-8.4667999999999993E-2</c:v>
                      </c:pt>
                      <c:pt idx="162">
                        <c:v>-8.4248000000000003E-2</c:v>
                      </c:pt>
                      <c:pt idx="163">
                        <c:v>-8.3916000000000004E-2</c:v>
                      </c:pt>
                      <c:pt idx="164">
                        <c:v>-8.3999000000000004E-2</c:v>
                      </c:pt>
                      <c:pt idx="165">
                        <c:v>-8.3646999999999999E-2</c:v>
                      </c:pt>
                      <c:pt idx="166">
                        <c:v>-8.3265000000000006E-2</c:v>
                      </c:pt>
                      <c:pt idx="167">
                        <c:v>-8.2716999999999999E-2</c:v>
                      </c:pt>
                      <c:pt idx="168">
                        <c:v>-8.2308999999999993E-2</c:v>
                      </c:pt>
                      <c:pt idx="169">
                        <c:v>-8.2066E-2</c:v>
                      </c:pt>
                      <c:pt idx="170">
                        <c:v>-8.1502000000000005E-2</c:v>
                      </c:pt>
                      <c:pt idx="171">
                        <c:v>-8.1117999999999996E-2</c:v>
                      </c:pt>
                      <c:pt idx="172">
                        <c:v>-8.0584000000000003E-2</c:v>
                      </c:pt>
                      <c:pt idx="173">
                        <c:v>-7.9960000000000003E-2</c:v>
                      </c:pt>
                      <c:pt idx="174">
                        <c:v>-7.9414999999999999E-2</c:v>
                      </c:pt>
                      <c:pt idx="175">
                        <c:v>-7.9353999999999994E-2</c:v>
                      </c:pt>
                      <c:pt idx="176">
                        <c:v>-7.9075000000000006E-2</c:v>
                      </c:pt>
                      <c:pt idx="177">
                        <c:v>-7.8793000000000002E-2</c:v>
                      </c:pt>
                      <c:pt idx="178">
                        <c:v>-7.8686000000000006E-2</c:v>
                      </c:pt>
                      <c:pt idx="179">
                        <c:v>-7.8368999999999994E-2</c:v>
                      </c:pt>
                      <c:pt idx="180">
                        <c:v>-7.8150999999999998E-2</c:v>
                      </c:pt>
                    </c:numCache>
                  </c:numRef>
                </c:yVal>
                <c:smooth val="0"/>
              </c15:ser>
            </c15:filteredScatterSeries>
          </c:ext>
        </c:extLst>
      </c:scatterChart>
      <c:valAx>
        <c:axId val="313850032"/>
        <c:scaling>
          <c:orientation val="minMax"/>
          <c:max val="184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baseline="0" dirty="0">
                    <a:effectLst/>
                  </a:rPr>
                  <a:t>Number of Largest Countries in Map</a:t>
                </a:r>
                <a:endParaRPr lang="en-US" sz="160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0.34469539991711556"/>
              <c:y val="0.8951709401709401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3850592"/>
        <c:crosses val="autoZero"/>
        <c:crossBetween val="midCat"/>
      </c:valAx>
      <c:valAx>
        <c:axId val="313850592"/>
        <c:scaling>
          <c:orientation val="minMax"/>
          <c:max val="0.60000000000000009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baseline="0">
                    <a:effectLst/>
                  </a:rPr>
                  <a:t>Correlation</a:t>
                </a:r>
                <a:endParaRPr lang="en-US" sz="1600"/>
              </a:p>
            </c:rich>
          </c:tx>
          <c:layout>
            <c:manualLayout>
              <c:xMode val="edge"/>
              <c:yMode val="edge"/>
              <c:x val="1.4619883040935672E-3"/>
              <c:y val="0.2996988357224577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38500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9.2891283326426308E-2"/>
          <c:y val="0"/>
          <c:w val="0.82591333977989589"/>
          <c:h val="0.128934988895618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375328083989502E-2"/>
          <c:y val="0.11466713024374635"/>
          <c:w val="0.88551940875811586"/>
          <c:h val="0.68105928131246107"/>
        </c:manualLayout>
      </c:layout>
      <c:scatterChart>
        <c:scatterStyle val="lineMarker"/>
        <c:varyColors val="0"/>
        <c:ser>
          <c:idx val="1"/>
          <c:order val="1"/>
          <c:tx>
            <c:strRef>
              <c:f>xy!$C$1</c:f>
              <c:strCache>
                <c:ptCount val="1"/>
                <c:pt idx="0">
                  <c:v>IMap Country Boundary Distances vs. AS Graph Edge Counts</c:v>
                </c:pt>
              </c:strCache>
            </c:strRef>
          </c:tx>
          <c:spPr>
            <a:ln w="38100" cap="rnd">
              <a:solidFill>
                <a:srgbClr val="018571"/>
              </a:solidFill>
              <a:round/>
            </a:ln>
            <a:effectLst/>
          </c:spPr>
          <c:marker>
            <c:symbol val="none"/>
          </c:marker>
          <c:xVal>
            <c:numRef>
              <c:f>xy!$A$2:$A$182</c:f>
              <c:numCache>
                <c:formatCode>General</c:formatCode>
                <c:ptCount val="181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13</c:v>
                </c:pt>
                <c:pt idx="10">
                  <c:v>14</c:v>
                </c:pt>
                <c:pt idx="11">
                  <c:v>15</c:v>
                </c:pt>
                <c:pt idx="12">
                  <c:v>16</c:v>
                </c:pt>
                <c:pt idx="13">
                  <c:v>17</c:v>
                </c:pt>
                <c:pt idx="14">
                  <c:v>18</c:v>
                </c:pt>
                <c:pt idx="15">
                  <c:v>19</c:v>
                </c:pt>
                <c:pt idx="16">
                  <c:v>20</c:v>
                </c:pt>
                <c:pt idx="17">
                  <c:v>21</c:v>
                </c:pt>
                <c:pt idx="18">
                  <c:v>22</c:v>
                </c:pt>
                <c:pt idx="19">
                  <c:v>23</c:v>
                </c:pt>
                <c:pt idx="20">
                  <c:v>24</c:v>
                </c:pt>
                <c:pt idx="21">
                  <c:v>25</c:v>
                </c:pt>
                <c:pt idx="22">
                  <c:v>26</c:v>
                </c:pt>
                <c:pt idx="23">
                  <c:v>27</c:v>
                </c:pt>
                <c:pt idx="24">
                  <c:v>28</c:v>
                </c:pt>
                <c:pt idx="25">
                  <c:v>29</c:v>
                </c:pt>
                <c:pt idx="26">
                  <c:v>30</c:v>
                </c:pt>
                <c:pt idx="27">
                  <c:v>31</c:v>
                </c:pt>
                <c:pt idx="28">
                  <c:v>32</c:v>
                </c:pt>
                <c:pt idx="29">
                  <c:v>33</c:v>
                </c:pt>
                <c:pt idx="30">
                  <c:v>34</c:v>
                </c:pt>
                <c:pt idx="31">
                  <c:v>35</c:v>
                </c:pt>
                <c:pt idx="32">
                  <c:v>36</c:v>
                </c:pt>
                <c:pt idx="33">
                  <c:v>37</c:v>
                </c:pt>
                <c:pt idx="34">
                  <c:v>38</c:v>
                </c:pt>
                <c:pt idx="35">
                  <c:v>39</c:v>
                </c:pt>
                <c:pt idx="36">
                  <c:v>40</c:v>
                </c:pt>
                <c:pt idx="37">
                  <c:v>41</c:v>
                </c:pt>
                <c:pt idx="38">
                  <c:v>42</c:v>
                </c:pt>
                <c:pt idx="39">
                  <c:v>43</c:v>
                </c:pt>
                <c:pt idx="40">
                  <c:v>44</c:v>
                </c:pt>
                <c:pt idx="41">
                  <c:v>45</c:v>
                </c:pt>
                <c:pt idx="42">
                  <c:v>46</c:v>
                </c:pt>
                <c:pt idx="43">
                  <c:v>47</c:v>
                </c:pt>
                <c:pt idx="44">
                  <c:v>48</c:v>
                </c:pt>
                <c:pt idx="45">
                  <c:v>49</c:v>
                </c:pt>
                <c:pt idx="46">
                  <c:v>50</c:v>
                </c:pt>
                <c:pt idx="47">
                  <c:v>51</c:v>
                </c:pt>
                <c:pt idx="48">
                  <c:v>52</c:v>
                </c:pt>
                <c:pt idx="49">
                  <c:v>53</c:v>
                </c:pt>
                <c:pt idx="50">
                  <c:v>54</c:v>
                </c:pt>
                <c:pt idx="51">
                  <c:v>55</c:v>
                </c:pt>
                <c:pt idx="52">
                  <c:v>56</c:v>
                </c:pt>
                <c:pt idx="53">
                  <c:v>57</c:v>
                </c:pt>
                <c:pt idx="54">
                  <c:v>58</c:v>
                </c:pt>
                <c:pt idx="55">
                  <c:v>59</c:v>
                </c:pt>
                <c:pt idx="56">
                  <c:v>60</c:v>
                </c:pt>
                <c:pt idx="57">
                  <c:v>61</c:v>
                </c:pt>
                <c:pt idx="58">
                  <c:v>62</c:v>
                </c:pt>
                <c:pt idx="59">
                  <c:v>63</c:v>
                </c:pt>
                <c:pt idx="60">
                  <c:v>64</c:v>
                </c:pt>
                <c:pt idx="61">
                  <c:v>65</c:v>
                </c:pt>
                <c:pt idx="62">
                  <c:v>66</c:v>
                </c:pt>
                <c:pt idx="63">
                  <c:v>67</c:v>
                </c:pt>
                <c:pt idx="64">
                  <c:v>68</c:v>
                </c:pt>
                <c:pt idx="65">
                  <c:v>69</c:v>
                </c:pt>
                <c:pt idx="66">
                  <c:v>70</c:v>
                </c:pt>
                <c:pt idx="67">
                  <c:v>71</c:v>
                </c:pt>
                <c:pt idx="68">
                  <c:v>72</c:v>
                </c:pt>
                <c:pt idx="69">
                  <c:v>73</c:v>
                </c:pt>
                <c:pt idx="70">
                  <c:v>74</c:v>
                </c:pt>
                <c:pt idx="71">
                  <c:v>75</c:v>
                </c:pt>
                <c:pt idx="72">
                  <c:v>76</c:v>
                </c:pt>
                <c:pt idx="73">
                  <c:v>77</c:v>
                </c:pt>
                <c:pt idx="74">
                  <c:v>78</c:v>
                </c:pt>
                <c:pt idx="75">
                  <c:v>79</c:v>
                </c:pt>
                <c:pt idx="76">
                  <c:v>80</c:v>
                </c:pt>
                <c:pt idx="77">
                  <c:v>81</c:v>
                </c:pt>
                <c:pt idx="78">
                  <c:v>82</c:v>
                </c:pt>
                <c:pt idx="79">
                  <c:v>83</c:v>
                </c:pt>
                <c:pt idx="80">
                  <c:v>84</c:v>
                </c:pt>
                <c:pt idx="81">
                  <c:v>85</c:v>
                </c:pt>
                <c:pt idx="82">
                  <c:v>86</c:v>
                </c:pt>
                <c:pt idx="83">
                  <c:v>87</c:v>
                </c:pt>
                <c:pt idx="84">
                  <c:v>88</c:v>
                </c:pt>
                <c:pt idx="85">
                  <c:v>89</c:v>
                </c:pt>
                <c:pt idx="86">
                  <c:v>90</c:v>
                </c:pt>
                <c:pt idx="87">
                  <c:v>91</c:v>
                </c:pt>
                <c:pt idx="88">
                  <c:v>92</c:v>
                </c:pt>
                <c:pt idx="89">
                  <c:v>93</c:v>
                </c:pt>
                <c:pt idx="90">
                  <c:v>94</c:v>
                </c:pt>
                <c:pt idx="91">
                  <c:v>95</c:v>
                </c:pt>
                <c:pt idx="92">
                  <c:v>96</c:v>
                </c:pt>
                <c:pt idx="93">
                  <c:v>97</c:v>
                </c:pt>
                <c:pt idx="94">
                  <c:v>98</c:v>
                </c:pt>
                <c:pt idx="95">
                  <c:v>99</c:v>
                </c:pt>
                <c:pt idx="96">
                  <c:v>100</c:v>
                </c:pt>
                <c:pt idx="97">
                  <c:v>101</c:v>
                </c:pt>
                <c:pt idx="98">
                  <c:v>102</c:v>
                </c:pt>
                <c:pt idx="99">
                  <c:v>103</c:v>
                </c:pt>
                <c:pt idx="100">
                  <c:v>104</c:v>
                </c:pt>
                <c:pt idx="101">
                  <c:v>105</c:v>
                </c:pt>
                <c:pt idx="102">
                  <c:v>106</c:v>
                </c:pt>
                <c:pt idx="103">
                  <c:v>107</c:v>
                </c:pt>
                <c:pt idx="104">
                  <c:v>108</c:v>
                </c:pt>
                <c:pt idx="105">
                  <c:v>109</c:v>
                </c:pt>
                <c:pt idx="106">
                  <c:v>110</c:v>
                </c:pt>
                <c:pt idx="107">
                  <c:v>111</c:v>
                </c:pt>
                <c:pt idx="108">
                  <c:v>112</c:v>
                </c:pt>
                <c:pt idx="109">
                  <c:v>113</c:v>
                </c:pt>
                <c:pt idx="110">
                  <c:v>114</c:v>
                </c:pt>
                <c:pt idx="111">
                  <c:v>115</c:v>
                </c:pt>
                <c:pt idx="112">
                  <c:v>116</c:v>
                </c:pt>
                <c:pt idx="113">
                  <c:v>117</c:v>
                </c:pt>
                <c:pt idx="114">
                  <c:v>118</c:v>
                </c:pt>
                <c:pt idx="115">
                  <c:v>119</c:v>
                </c:pt>
                <c:pt idx="116">
                  <c:v>120</c:v>
                </c:pt>
                <c:pt idx="117">
                  <c:v>121</c:v>
                </c:pt>
                <c:pt idx="118">
                  <c:v>122</c:v>
                </c:pt>
                <c:pt idx="119">
                  <c:v>123</c:v>
                </c:pt>
                <c:pt idx="120">
                  <c:v>124</c:v>
                </c:pt>
                <c:pt idx="121">
                  <c:v>125</c:v>
                </c:pt>
                <c:pt idx="122">
                  <c:v>126</c:v>
                </c:pt>
                <c:pt idx="123">
                  <c:v>127</c:v>
                </c:pt>
                <c:pt idx="124">
                  <c:v>128</c:v>
                </c:pt>
                <c:pt idx="125">
                  <c:v>129</c:v>
                </c:pt>
                <c:pt idx="126">
                  <c:v>130</c:v>
                </c:pt>
                <c:pt idx="127">
                  <c:v>131</c:v>
                </c:pt>
                <c:pt idx="128">
                  <c:v>132</c:v>
                </c:pt>
                <c:pt idx="129">
                  <c:v>133</c:v>
                </c:pt>
                <c:pt idx="130">
                  <c:v>134</c:v>
                </c:pt>
                <c:pt idx="131">
                  <c:v>135</c:v>
                </c:pt>
                <c:pt idx="132">
                  <c:v>136</c:v>
                </c:pt>
                <c:pt idx="133">
                  <c:v>137</c:v>
                </c:pt>
                <c:pt idx="134">
                  <c:v>138</c:v>
                </c:pt>
                <c:pt idx="135">
                  <c:v>139</c:v>
                </c:pt>
                <c:pt idx="136">
                  <c:v>140</c:v>
                </c:pt>
                <c:pt idx="137">
                  <c:v>141</c:v>
                </c:pt>
                <c:pt idx="138">
                  <c:v>142</c:v>
                </c:pt>
                <c:pt idx="139">
                  <c:v>143</c:v>
                </c:pt>
                <c:pt idx="140">
                  <c:v>144</c:v>
                </c:pt>
                <c:pt idx="141">
                  <c:v>145</c:v>
                </c:pt>
                <c:pt idx="142">
                  <c:v>146</c:v>
                </c:pt>
                <c:pt idx="143">
                  <c:v>147</c:v>
                </c:pt>
                <c:pt idx="144">
                  <c:v>148</c:v>
                </c:pt>
                <c:pt idx="145">
                  <c:v>149</c:v>
                </c:pt>
                <c:pt idx="146">
                  <c:v>150</c:v>
                </c:pt>
                <c:pt idx="147">
                  <c:v>151</c:v>
                </c:pt>
                <c:pt idx="148">
                  <c:v>152</c:v>
                </c:pt>
                <c:pt idx="149">
                  <c:v>153</c:v>
                </c:pt>
                <c:pt idx="150">
                  <c:v>154</c:v>
                </c:pt>
                <c:pt idx="151">
                  <c:v>155</c:v>
                </c:pt>
                <c:pt idx="152">
                  <c:v>156</c:v>
                </c:pt>
                <c:pt idx="153">
                  <c:v>157</c:v>
                </c:pt>
                <c:pt idx="154">
                  <c:v>158</c:v>
                </c:pt>
                <c:pt idx="155">
                  <c:v>159</c:v>
                </c:pt>
                <c:pt idx="156">
                  <c:v>160</c:v>
                </c:pt>
                <c:pt idx="157">
                  <c:v>161</c:v>
                </c:pt>
                <c:pt idx="158">
                  <c:v>162</c:v>
                </c:pt>
                <c:pt idx="159">
                  <c:v>163</c:v>
                </c:pt>
                <c:pt idx="160">
                  <c:v>164</c:v>
                </c:pt>
                <c:pt idx="161">
                  <c:v>165</c:v>
                </c:pt>
                <c:pt idx="162">
                  <c:v>166</c:v>
                </c:pt>
                <c:pt idx="163">
                  <c:v>167</c:v>
                </c:pt>
                <c:pt idx="164">
                  <c:v>168</c:v>
                </c:pt>
                <c:pt idx="165">
                  <c:v>169</c:v>
                </c:pt>
                <c:pt idx="166">
                  <c:v>170</c:v>
                </c:pt>
                <c:pt idx="167">
                  <c:v>171</c:v>
                </c:pt>
                <c:pt idx="168">
                  <c:v>172</c:v>
                </c:pt>
                <c:pt idx="169">
                  <c:v>173</c:v>
                </c:pt>
                <c:pt idx="170">
                  <c:v>174</c:v>
                </c:pt>
                <c:pt idx="171">
                  <c:v>175</c:v>
                </c:pt>
                <c:pt idx="172">
                  <c:v>176</c:v>
                </c:pt>
                <c:pt idx="173">
                  <c:v>177</c:v>
                </c:pt>
                <c:pt idx="174">
                  <c:v>178</c:v>
                </c:pt>
                <c:pt idx="175">
                  <c:v>179</c:v>
                </c:pt>
                <c:pt idx="176">
                  <c:v>180</c:v>
                </c:pt>
                <c:pt idx="177">
                  <c:v>181</c:v>
                </c:pt>
                <c:pt idx="178">
                  <c:v>182</c:v>
                </c:pt>
                <c:pt idx="179">
                  <c:v>183</c:v>
                </c:pt>
                <c:pt idx="180">
                  <c:v>184</c:v>
                </c:pt>
              </c:numCache>
            </c:numRef>
          </c:xVal>
          <c:yVal>
            <c:numRef>
              <c:f>xy!$C$2:$C$182</c:f>
              <c:numCache>
                <c:formatCode>General</c:formatCode>
                <c:ptCount val="181"/>
                <c:pt idx="0">
                  <c:v>-0.55130900000000005</c:v>
                </c:pt>
                <c:pt idx="1">
                  <c:v>-0.53613500000000003</c:v>
                </c:pt>
                <c:pt idx="2">
                  <c:v>-0.28216999999999998</c:v>
                </c:pt>
                <c:pt idx="3">
                  <c:v>-0.36487900000000001</c:v>
                </c:pt>
                <c:pt idx="4">
                  <c:v>-0.41553499999999999</c:v>
                </c:pt>
                <c:pt idx="5">
                  <c:v>-0.46868599999999999</c:v>
                </c:pt>
                <c:pt idx="6">
                  <c:v>-0.47498299999999999</c:v>
                </c:pt>
                <c:pt idx="7">
                  <c:v>-0.41570800000000002</c:v>
                </c:pt>
                <c:pt idx="8">
                  <c:v>-0.39214300000000002</c:v>
                </c:pt>
                <c:pt idx="9">
                  <c:v>-0.39461299999999999</c:v>
                </c:pt>
                <c:pt idx="10">
                  <c:v>-0.37118699999999999</c:v>
                </c:pt>
                <c:pt idx="11">
                  <c:v>-0.35863099999999998</c:v>
                </c:pt>
                <c:pt idx="12">
                  <c:v>-0.33770299999999998</c:v>
                </c:pt>
                <c:pt idx="13">
                  <c:v>-0.33709</c:v>
                </c:pt>
                <c:pt idx="14">
                  <c:v>-0.32445600000000002</c:v>
                </c:pt>
                <c:pt idx="15">
                  <c:v>-0.30645600000000001</c:v>
                </c:pt>
                <c:pt idx="16">
                  <c:v>-0.28830099999999997</c:v>
                </c:pt>
                <c:pt idx="17">
                  <c:v>-0.29730099999999998</c:v>
                </c:pt>
                <c:pt idx="18">
                  <c:v>-0.29098800000000002</c:v>
                </c:pt>
                <c:pt idx="19">
                  <c:v>-0.28605399999999997</c:v>
                </c:pt>
                <c:pt idx="20">
                  <c:v>-0.28004000000000001</c:v>
                </c:pt>
                <c:pt idx="21">
                  <c:v>-0.28664899999999999</c:v>
                </c:pt>
                <c:pt idx="22">
                  <c:v>-0.282273</c:v>
                </c:pt>
                <c:pt idx="23">
                  <c:v>-0.28273300000000001</c:v>
                </c:pt>
                <c:pt idx="24">
                  <c:v>-0.297124</c:v>
                </c:pt>
                <c:pt idx="25">
                  <c:v>-0.301423</c:v>
                </c:pt>
                <c:pt idx="26">
                  <c:v>-0.29430099999999998</c:v>
                </c:pt>
                <c:pt idx="27">
                  <c:v>-0.28716700000000001</c:v>
                </c:pt>
                <c:pt idx="28">
                  <c:v>-0.28078700000000001</c:v>
                </c:pt>
                <c:pt idx="29">
                  <c:v>-0.27107700000000001</c:v>
                </c:pt>
                <c:pt idx="30">
                  <c:v>-0.26624700000000001</c:v>
                </c:pt>
                <c:pt idx="31">
                  <c:v>-0.26460699999999998</c:v>
                </c:pt>
                <c:pt idx="32">
                  <c:v>-0.25806099999999998</c:v>
                </c:pt>
                <c:pt idx="33">
                  <c:v>-0.25061699999999998</c:v>
                </c:pt>
                <c:pt idx="34">
                  <c:v>-0.244613</c:v>
                </c:pt>
                <c:pt idx="35">
                  <c:v>-0.23777100000000001</c:v>
                </c:pt>
                <c:pt idx="36">
                  <c:v>-0.23249500000000001</c:v>
                </c:pt>
                <c:pt idx="37">
                  <c:v>-0.227629</c:v>
                </c:pt>
                <c:pt idx="38">
                  <c:v>-0.22359200000000001</c:v>
                </c:pt>
                <c:pt idx="39">
                  <c:v>-0.22562299999999999</c:v>
                </c:pt>
                <c:pt idx="40">
                  <c:v>-0.21377399999999999</c:v>
                </c:pt>
                <c:pt idx="41">
                  <c:v>-0.21015600000000001</c:v>
                </c:pt>
                <c:pt idx="42">
                  <c:v>-0.20719599999999999</c:v>
                </c:pt>
                <c:pt idx="43">
                  <c:v>-0.20061799999999999</c:v>
                </c:pt>
                <c:pt idx="44">
                  <c:v>-0.20551700000000001</c:v>
                </c:pt>
                <c:pt idx="45">
                  <c:v>-0.203685</c:v>
                </c:pt>
                <c:pt idx="46">
                  <c:v>-0.20163</c:v>
                </c:pt>
                <c:pt idx="47">
                  <c:v>-0.20008000000000001</c:v>
                </c:pt>
                <c:pt idx="48">
                  <c:v>-0.19734599999999999</c:v>
                </c:pt>
                <c:pt idx="49">
                  <c:v>-0.19577600000000001</c:v>
                </c:pt>
                <c:pt idx="50">
                  <c:v>-0.19294</c:v>
                </c:pt>
                <c:pt idx="51">
                  <c:v>-0.19109300000000001</c:v>
                </c:pt>
                <c:pt idx="52">
                  <c:v>-0.18839600000000001</c:v>
                </c:pt>
                <c:pt idx="53">
                  <c:v>-0.18801499999999999</c:v>
                </c:pt>
                <c:pt idx="54">
                  <c:v>-0.18487999999999999</c:v>
                </c:pt>
                <c:pt idx="55">
                  <c:v>-0.181033</c:v>
                </c:pt>
                <c:pt idx="56">
                  <c:v>-0.17776900000000001</c:v>
                </c:pt>
                <c:pt idx="57">
                  <c:v>-0.174868</c:v>
                </c:pt>
                <c:pt idx="58">
                  <c:v>-0.17227100000000001</c:v>
                </c:pt>
                <c:pt idx="59">
                  <c:v>-0.1706</c:v>
                </c:pt>
                <c:pt idx="60">
                  <c:v>-0.17099800000000001</c:v>
                </c:pt>
                <c:pt idx="61">
                  <c:v>-0.169767</c:v>
                </c:pt>
                <c:pt idx="62">
                  <c:v>-0.16881099999999999</c:v>
                </c:pt>
                <c:pt idx="63">
                  <c:v>-0.166796</c:v>
                </c:pt>
                <c:pt idx="64">
                  <c:v>-0.164545</c:v>
                </c:pt>
                <c:pt idx="65">
                  <c:v>-0.16444600000000001</c:v>
                </c:pt>
                <c:pt idx="66">
                  <c:v>-0.163131</c:v>
                </c:pt>
                <c:pt idx="67">
                  <c:v>-0.16261600000000001</c:v>
                </c:pt>
                <c:pt idx="68">
                  <c:v>-0.16095899999999999</c:v>
                </c:pt>
                <c:pt idx="69">
                  <c:v>-0.158411</c:v>
                </c:pt>
                <c:pt idx="70">
                  <c:v>-0.15675700000000001</c:v>
                </c:pt>
                <c:pt idx="71">
                  <c:v>-0.155636</c:v>
                </c:pt>
                <c:pt idx="72">
                  <c:v>-0.15349299999999999</c:v>
                </c:pt>
                <c:pt idx="73">
                  <c:v>-0.15109600000000001</c:v>
                </c:pt>
                <c:pt idx="74">
                  <c:v>-0.151226</c:v>
                </c:pt>
                <c:pt idx="75">
                  <c:v>-0.14902399999999999</c:v>
                </c:pt>
                <c:pt idx="76">
                  <c:v>-0.14932799999999999</c:v>
                </c:pt>
                <c:pt idx="77">
                  <c:v>-0.14966699999999999</c:v>
                </c:pt>
                <c:pt idx="78">
                  <c:v>-0.14946000000000001</c:v>
                </c:pt>
                <c:pt idx="79">
                  <c:v>-0.148175</c:v>
                </c:pt>
                <c:pt idx="80">
                  <c:v>-0.14902399999999999</c:v>
                </c:pt>
                <c:pt idx="81">
                  <c:v>-0.148316</c:v>
                </c:pt>
                <c:pt idx="82">
                  <c:v>-0.14743400000000001</c:v>
                </c:pt>
                <c:pt idx="83">
                  <c:v>-0.14718999999999999</c:v>
                </c:pt>
                <c:pt idx="84">
                  <c:v>-0.14571400000000001</c:v>
                </c:pt>
                <c:pt idx="85">
                  <c:v>-0.14372699999999999</c:v>
                </c:pt>
                <c:pt idx="86">
                  <c:v>-0.14302500000000001</c:v>
                </c:pt>
                <c:pt idx="87">
                  <c:v>-0.14177200000000001</c:v>
                </c:pt>
                <c:pt idx="88">
                  <c:v>-0.14008200000000001</c:v>
                </c:pt>
                <c:pt idx="89">
                  <c:v>-0.13847400000000001</c:v>
                </c:pt>
                <c:pt idx="90">
                  <c:v>-0.13652500000000001</c:v>
                </c:pt>
                <c:pt idx="91">
                  <c:v>-0.13547600000000001</c:v>
                </c:pt>
                <c:pt idx="92">
                  <c:v>-0.13397000000000001</c:v>
                </c:pt>
                <c:pt idx="93">
                  <c:v>-0.133521</c:v>
                </c:pt>
                <c:pt idx="94">
                  <c:v>-0.13220799999999999</c:v>
                </c:pt>
                <c:pt idx="95">
                  <c:v>-0.130832</c:v>
                </c:pt>
                <c:pt idx="96">
                  <c:v>-0.12968199999999999</c:v>
                </c:pt>
                <c:pt idx="97">
                  <c:v>-0.128276</c:v>
                </c:pt>
                <c:pt idx="98">
                  <c:v>-0.12720799999999999</c:v>
                </c:pt>
                <c:pt idx="99">
                  <c:v>-0.12700600000000001</c:v>
                </c:pt>
                <c:pt idx="100">
                  <c:v>-0.125858</c:v>
                </c:pt>
                <c:pt idx="101">
                  <c:v>-0.12546299999999999</c:v>
                </c:pt>
                <c:pt idx="102">
                  <c:v>-0.123984</c:v>
                </c:pt>
                <c:pt idx="103">
                  <c:v>-0.12281499999999999</c:v>
                </c:pt>
                <c:pt idx="104">
                  <c:v>-0.12141</c:v>
                </c:pt>
                <c:pt idx="105">
                  <c:v>-0.120231</c:v>
                </c:pt>
                <c:pt idx="106">
                  <c:v>-0.119046</c:v>
                </c:pt>
                <c:pt idx="107">
                  <c:v>-0.117745</c:v>
                </c:pt>
                <c:pt idx="108">
                  <c:v>-0.116464</c:v>
                </c:pt>
                <c:pt idx="109">
                  <c:v>-0.115802</c:v>
                </c:pt>
                <c:pt idx="110">
                  <c:v>-0.11501599999999999</c:v>
                </c:pt>
                <c:pt idx="111">
                  <c:v>-0.114167</c:v>
                </c:pt>
                <c:pt idx="112">
                  <c:v>-0.11308</c:v>
                </c:pt>
                <c:pt idx="113">
                  <c:v>-0.11183899999999999</c:v>
                </c:pt>
                <c:pt idx="114">
                  <c:v>-0.11158899999999999</c:v>
                </c:pt>
                <c:pt idx="115">
                  <c:v>-0.111875</c:v>
                </c:pt>
                <c:pt idx="116">
                  <c:v>-0.11068</c:v>
                </c:pt>
                <c:pt idx="117">
                  <c:v>-0.109953</c:v>
                </c:pt>
                <c:pt idx="118">
                  <c:v>-0.108945</c:v>
                </c:pt>
                <c:pt idx="119">
                  <c:v>-0.107922</c:v>
                </c:pt>
                <c:pt idx="120">
                  <c:v>-0.107319</c:v>
                </c:pt>
                <c:pt idx="121">
                  <c:v>-0.10662199999999999</c:v>
                </c:pt>
                <c:pt idx="122">
                  <c:v>-0.10659100000000001</c:v>
                </c:pt>
                <c:pt idx="123">
                  <c:v>-0.10610600000000001</c:v>
                </c:pt>
                <c:pt idx="124">
                  <c:v>-0.105048</c:v>
                </c:pt>
                <c:pt idx="125">
                  <c:v>-0.104382</c:v>
                </c:pt>
                <c:pt idx="126">
                  <c:v>-0.103729</c:v>
                </c:pt>
                <c:pt idx="127">
                  <c:v>-0.10292800000000001</c:v>
                </c:pt>
                <c:pt idx="128">
                  <c:v>-0.102036</c:v>
                </c:pt>
                <c:pt idx="129">
                  <c:v>-0.101078</c:v>
                </c:pt>
                <c:pt idx="130">
                  <c:v>-0.100466</c:v>
                </c:pt>
                <c:pt idx="131">
                  <c:v>-9.9786E-2</c:v>
                </c:pt>
                <c:pt idx="132">
                  <c:v>-9.8784999999999998E-2</c:v>
                </c:pt>
                <c:pt idx="133">
                  <c:v>-9.8124000000000003E-2</c:v>
                </c:pt>
                <c:pt idx="134">
                  <c:v>-9.7755999999999996E-2</c:v>
                </c:pt>
                <c:pt idx="135">
                  <c:v>-9.7197000000000006E-2</c:v>
                </c:pt>
                <c:pt idx="136">
                  <c:v>-9.6561999999999995E-2</c:v>
                </c:pt>
                <c:pt idx="137">
                  <c:v>-9.5902000000000001E-2</c:v>
                </c:pt>
                <c:pt idx="138">
                  <c:v>-9.5072000000000004E-2</c:v>
                </c:pt>
                <c:pt idx="139">
                  <c:v>-9.4291E-2</c:v>
                </c:pt>
                <c:pt idx="140">
                  <c:v>-9.3467999999999996E-2</c:v>
                </c:pt>
                <c:pt idx="141">
                  <c:v>-9.3132999999999994E-2</c:v>
                </c:pt>
                <c:pt idx="142">
                  <c:v>-9.2460000000000001E-2</c:v>
                </c:pt>
                <c:pt idx="143">
                  <c:v>-9.2202000000000006E-2</c:v>
                </c:pt>
                <c:pt idx="144">
                  <c:v>-9.1892000000000001E-2</c:v>
                </c:pt>
                <c:pt idx="145">
                  <c:v>-9.1005000000000003E-2</c:v>
                </c:pt>
                <c:pt idx="146">
                  <c:v>-9.0389999999999998E-2</c:v>
                </c:pt>
                <c:pt idx="147">
                  <c:v>-9.0090000000000003E-2</c:v>
                </c:pt>
                <c:pt idx="148">
                  <c:v>-8.9474999999999999E-2</c:v>
                </c:pt>
                <c:pt idx="149">
                  <c:v>-8.8808999999999999E-2</c:v>
                </c:pt>
                <c:pt idx="150">
                  <c:v>-8.8489999999999999E-2</c:v>
                </c:pt>
                <c:pt idx="151">
                  <c:v>-8.7927000000000005E-2</c:v>
                </c:pt>
                <c:pt idx="152">
                  <c:v>-8.7361999999999995E-2</c:v>
                </c:pt>
                <c:pt idx="153">
                  <c:v>-8.7054999999999993E-2</c:v>
                </c:pt>
                <c:pt idx="154">
                  <c:v>-8.6703000000000002E-2</c:v>
                </c:pt>
                <c:pt idx="155">
                  <c:v>-8.6721999999999994E-2</c:v>
                </c:pt>
                <c:pt idx="156">
                  <c:v>-8.6388000000000006E-2</c:v>
                </c:pt>
                <c:pt idx="157">
                  <c:v>-8.6027999999999993E-2</c:v>
                </c:pt>
                <c:pt idx="158">
                  <c:v>-8.5621000000000003E-2</c:v>
                </c:pt>
                <c:pt idx="159">
                  <c:v>-8.5498000000000005E-2</c:v>
                </c:pt>
                <c:pt idx="160">
                  <c:v>-8.5001999999999994E-2</c:v>
                </c:pt>
                <c:pt idx="161">
                  <c:v>-8.4667999999999993E-2</c:v>
                </c:pt>
                <c:pt idx="162">
                  <c:v>-8.4248000000000003E-2</c:v>
                </c:pt>
                <c:pt idx="163">
                  <c:v>-8.3916000000000004E-2</c:v>
                </c:pt>
                <c:pt idx="164">
                  <c:v>-8.3999000000000004E-2</c:v>
                </c:pt>
                <c:pt idx="165">
                  <c:v>-8.3646999999999999E-2</c:v>
                </c:pt>
                <c:pt idx="166">
                  <c:v>-8.3265000000000006E-2</c:v>
                </c:pt>
                <c:pt idx="167">
                  <c:v>-8.2716999999999999E-2</c:v>
                </c:pt>
                <c:pt idx="168">
                  <c:v>-8.2308999999999993E-2</c:v>
                </c:pt>
                <c:pt idx="169">
                  <c:v>-8.2066E-2</c:v>
                </c:pt>
                <c:pt idx="170">
                  <c:v>-8.1502000000000005E-2</c:v>
                </c:pt>
                <c:pt idx="171">
                  <c:v>-8.1117999999999996E-2</c:v>
                </c:pt>
                <c:pt idx="172">
                  <c:v>-8.0584000000000003E-2</c:v>
                </c:pt>
                <c:pt idx="173">
                  <c:v>-7.9960000000000003E-2</c:v>
                </c:pt>
                <c:pt idx="174">
                  <c:v>-7.9414999999999999E-2</c:v>
                </c:pt>
                <c:pt idx="175">
                  <c:v>-7.9353999999999994E-2</c:v>
                </c:pt>
                <c:pt idx="176">
                  <c:v>-7.9075000000000006E-2</c:v>
                </c:pt>
                <c:pt idx="177">
                  <c:v>-7.8793000000000002E-2</c:v>
                </c:pt>
                <c:pt idx="178">
                  <c:v>-7.8686000000000006E-2</c:v>
                </c:pt>
                <c:pt idx="179">
                  <c:v>-7.8368999999999994E-2</c:v>
                </c:pt>
                <c:pt idx="180">
                  <c:v>-7.8150999999999998E-2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3853392"/>
        <c:axId val="315067808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xy!$B$1</c15:sqref>
                        </c15:formulaRef>
                      </c:ext>
                    </c:extLst>
                    <c:strCache>
                      <c:ptCount val="1"/>
                      <c:pt idx="0">
                        <c:v>IMap Country Center Distances vs. Physical Geographic Distance</c:v>
                      </c:pt>
                    </c:strCache>
                  </c:strRef>
                </c:tx>
                <c:spPr>
                  <a:ln w="38100" cap="rnd">
                    <a:solidFill>
                      <a:srgbClr val="A6611A"/>
                    </a:solidFill>
                    <a:round/>
                  </a:ln>
                  <a:effectLst/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xy!$A$2:$A$182</c15:sqref>
                        </c15:formulaRef>
                      </c:ext>
                    </c:extLst>
                    <c:numCache>
                      <c:formatCode>General</c:formatCode>
                      <c:ptCount val="181"/>
                      <c:pt idx="0">
                        <c:v>4</c:v>
                      </c:pt>
                      <c:pt idx="1">
                        <c:v>5</c:v>
                      </c:pt>
                      <c:pt idx="2">
                        <c:v>6</c:v>
                      </c:pt>
                      <c:pt idx="3">
                        <c:v>7</c:v>
                      </c:pt>
                      <c:pt idx="4">
                        <c:v>8</c:v>
                      </c:pt>
                      <c:pt idx="5">
                        <c:v>9</c:v>
                      </c:pt>
                      <c:pt idx="6">
                        <c:v>10</c:v>
                      </c:pt>
                      <c:pt idx="7">
                        <c:v>11</c:v>
                      </c:pt>
                      <c:pt idx="8">
                        <c:v>12</c:v>
                      </c:pt>
                      <c:pt idx="9">
                        <c:v>13</c:v>
                      </c:pt>
                      <c:pt idx="10">
                        <c:v>14</c:v>
                      </c:pt>
                      <c:pt idx="11">
                        <c:v>15</c:v>
                      </c:pt>
                      <c:pt idx="12">
                        <c:v>16</c:v>
                      </c:pt>
                      <c:pt idx="13">
                        <c:v>17</c:v>
                      </c:pt>
                      <c:pt idx="14">
                        <c:v>18</c:v>
                      </c:pt>
                      <c:pt idx="15">
                        <c:v>19</c:v>
                      </c:pt>
                      <c:pt idx="16">
                        <c:v>20</c:v>
                      </c:pt>
                      <c:pt idx="17">
                        <c:v>21</c:v>
                      </c:pt>
                      <c:pt idx="18">
                        <c:v>22</c:v>
                      </c:pt>
                      <c:pt idx="19">
                        <c:v>23</c:v>
                      </c:pt>
                      <c:pt idx="20">
                        <c:v>24</c:v>
                      </c:pt>
                      <c:pt idx="21">
                        <c:v>25</c:v>
                      </c:pt>
                      <c:pt idx="22">
                        <c:v>26</c:v>
                      </c:pt>
                      <c:pt idx="23">
                        <c:v>27</c:v>
                      </c:pt>
                      <c:pt idx="24">
                        <c:v>28</c:v>
                      </c:pt>
                      <c:pt idx="25">
                        <c:v>29</c:v>
                      </c:pt>
                      <c:pt idx="26">
                        <c:v>30</c:v>
                      </c:pt>
                      <c:pt idx="27">
                        <c:v>31</c:v>
                      </c:pt>
                      <c:pt idx="28">
                        <c:v>32</c:v>
                      </c:pt>
                      <c:pt idx="29">
                        <c:v>33</c:v>
                      </c:pt>
                      <c:pt idx="30">
                        <c:v>34</c:v>
                      </c:pt>
                      <c:pt idx="31">
                        <c:v>35</c:v>
                      </c:pt>
                      <c:pt idx="32">
                        <c:v>36</c:v>
                      </c:pt>
                      <c:pt idx="33">
                        <c:v>37</c:v>
                      </c:pt>
                      <c:pt idx="34">
                        <c:v>38</c:v>
                      </c:pt>
                      <c:pt idx="35">
                        <c:v>39</c:v>
                      </c:pt>
                      <c:pt idx="36">
                        <c:v>40</c:v>
                      </c:pt>
                      <c:pt idx="37">
                        <c:v>41</c:v>
                      </c:pt>
                      <c:pt idx="38">
                        <c:v>42</c:v>
                      </c:pt>
                      <c:pt idx="39">
                        <c:v>43</c:v>
                      </c:pt>
                      <c:pt idx="40">
                        <c:v>44</c:v>
                      </c:pt>
                      <c:pt idx="41">
                        <c:v>45</c:v>
                      </c:pt>
                      <c:pt idx="42">
                        <c:v>46</c:v>
                      </c:pt>
                      <c:pt idx="43">
                        <c:v>47</c:v>
                      </c:pt>
                      <c:pt idx="44">
                        <c:v>48</c:v>
                      </c:pt>
                      <c:pt idx="45">
                        <c:v>49</c:v>
                      </c:pt>
                      <c:pt idx="46">
                        <c:v>50</c:v>
                      </c:pt>
                      <c:pt idx="47">
                        <c:v>51</c:v>
                      </c:pt>
                      <c:pt idx="48">
                        <c:v>52</c:v>
                      </c:pt>
                      <c:pt idx="49">
                        <c:v>53</c:v>
                      </c:pt>
                      <c:pt idx="50">
                        <c:v>54</c:v>
                      </c:pt>
                      <c:pt idx="51">
                        <c:v>55</c:v>
                      </c:pt>
                      <c:pt idx="52">
                        <c:v>56</c:v>
                      </c:pt>
                      <c:pt idx="53">
                        <c:v>57</c:v>
                      </c:pt>
                      <c:pt idx="54">
                        <c:v>58</c:v>
                      </c:pt>
                      <c:pt idx="55">
                        <c:v>59</c:v>
                      </c:pt>
                      <c:pt idx="56">
                        <c:v>60</c:v>
                      </c:pt>
                      <c:pt idx="57">
                        <c:v>61</c:v>
                      </c:pt>
                      <c:pt idx="58">
                        <c:v>62</c:v>
                      </c:pt>
                      <c:pt idx="59">
                        <c:v>63</c:v>
                      </c:pt>
                      <c:pt idx="60">
                        <c:v>64</c:v>
                      </c:pt>
                      <c:pt idx="61">
                        <c:v>65</c:v>
                      </c:pt>
                      <c:pt idx="62">
                        <c:v>66</c:v>
                      </c:pt>
                      <c:pt idx="63">
                        <c:v>67</c:v>
                      </c:pt>
                      <c:pt idx="64">
                        <c:v>68</c:v>
                      </c:pt>
                      <c:pt idx="65">
                        <c:v>69</c:v>
                      </c:pt>
                      <c:pt idx="66">
                        <c:v>70</c:v>
                      </c:pt>
                      <c:pt idx="67">
                        <c:v>71</c:v>
                      </c:pt>
                      <c:pt idx="68">
                        <c:v>72</c:v>
                      </c:pt>
                      <c:pt idx="69">
                        <c:v>73</c:v>
                      </c:pt>
                      <c:pt idx="70">
                        <c:v>74</c:v>
                      </c:pt>
                      <c:pt idx="71">
                        <c:v>75</c:v>
                      </c:pt>
                      <c:pt idx="72">
                        <c:v>76</c:v>
                      </c:pt>
                      <c:pt idx="73">
                        <c:v>77</c:v>
                      </c:pt>
                      <c:pt idx="74">
                        <c:v>78</c:v>
                      </c:pt>
                      <c:pt idx="75">
                        <c:v>79</c:v>
                      </c:pt>
                      <c:pt idx="76">
                        <c:v>80</c:v>
                      </c:pt>
                      <c:pt idx="77">
                        <c:v>81</c:v>
                      </c:pt>
                      <c:pt idx="78">
                        <c:v>82</c:v>
                      </c:pt>
                      <c:pt idx="79">
                        <c:v>83</c:v>
                      </c:pt>
                      <c:pt idx="80">
                        <c:v>84</c:v>
                      </c:pt>
                      <c:pt idx="81">
                        <c:v>85</c:v>
                      </c:pt>
                      <c:pt idx="82">
                        <c:v>86</c:v>
                      </c:pt>
                      <c:pt idx="83">
                        <c:v>87</c:v>
                      </c:pt>
                      <c:pt idx="84">
                        <c:v>88</c:v>
                      </c:pt>
                      <c:pt idx="85">
                        <c:v>89</c:v>
                      </c:pt>
                      <c:pt idx="86">
                        <c:v>90</c:v>
                      </c:pt>
                      <c:pt idx="87">
                        <c:v>91</c:v>
                      </c:pt>
                      <c:pt idx="88">
                        <c:v>92</c:v>
                      </c:pt>
                      <c:pt idx="89">
                        <c:v>93</c:v>
                      </c:pt>
                      <c:pt idx="90">
                        <c:v>94</c:v>
                      </c:pt>
                      <c:pt idx="91">
                        <c:v>95</c:v>
                      </c:pt>
                      <c:pt idx="92">
                        <c:v>96</c:v>
                      </c:pt>
                      <c:pt idx="93">
                        <c:v>97</c:v>
                      </c:pt>
                      <c:pt idx="94">
                        <c:v>98</c:v>
                      </c:pt>
                      <c:pt idx="95">
                        <c:v>99</c:v>
                      </c:pt>
                      <c:pt idx="96">
                        <c:v>100</c:v>
                      </c:pt>
                      <c:pt idx="97">
                        <c:v>101</c:v>
                      </c:pt>
                      <c:pt idx="98">
                        <c:v>102</c:v>
                      </c:pt>
                      <c:pt idx="99">
                        <c:v>103</c:v>
                      </c:pt>
                      <c:pt idx="100">
                        <c:v>104</c:v>
                      </c:pt>
                      <c:pt idx="101">
                        <c:v>105</c:v>
                      </c:pt>
                      <c:pt idx="102">
                        <c:v>106</c:v>
                      </c:pt>
                      <c:pt idx="103">
                        <c:v>107</c:v>
                      </c:pt>
                      <c:pt idx="104">
                        <c:v>108</c:v>
                      </c:pt>
                      <c:pt idx="105">
                        <c:v>109</c:v>
                      </c:pt>
                      <c:pt idx="106">
                        <c:v>110</c:v>
                      </c:pt>
                      <c:pt idx="107">
                        <c:v>111</c:v>
                      </c:pt>
                      <c:pt idx="108">
                        <c:v>112</c:v>
                      </c:pt>
                      <c:pt idx="109">
                        <c:v>113</c:v>
                      </c:pt>
                      <c:pt idx="110">
                        <c:v>114</c:v>
                      </c:pt>
                      <c:pt idx="111">
                        <c:v>115</c:v>
                      </c:pt>
                      <c:pt idx="112">
                        <c:v>116</c:v>
                      </c:pt>
                      <c:pt idx="113">
                        <c:v>117</c:v>
                      </c:pt>
                      <c:pt idx="114">
                        <c:v>118</c:v>
                      </c:pt>
                      <c:pt idx="115">
                        <c:v>119</c:v>
                      </c:pt>
                      <c:pt idx="116">
                        <c:v>120</c:v>
                      </c:pt>
                      <c:pt idx="117">
                        <c:v>121</c:v>
                      </c:pt>
                      <c:pt idx="118">
                        <c:v>122</c:v>
                      </c:pt>
                      <c:pt idx="119">
                        <c:v>123</c:v>
                      </c:pt>
                      <c:pt idx="120">
                        <c:v>124</c:v>
                      </c:pt>
                      <c:pt idx="121">
                        <c:v>125</c:v>
                      </c:pt>
                      <c:pt idx="122">
                        <c:v>126</c:v>
                      </c:pt>
                      <c:pt idx="123">
                        <c:v>127</c:v>
                      </c:pt>
                      <c:pt idx="124">
                        <c:v>128</c:v>
                      </c:pt>
                      <c:pt idx="125">
                        <c:v>129</c:v>
                      </c:pt>
                      <c:pt idx="126">
                        <c:v>130</c:v>
                      </c:pt>
                      <c:pt idx="127">
                        <c:v>131</c:v>
                      </c:pt>
                      <c:pt idx="128">
                        <c:v>132</c:v>
                      </c:pt>
                      <c:pt idx="129">
                        <c:v>133</c:v>
                      </c:pt>
                      <c:pt idx="130">
                        <c:v>134</c:v>
                      </c:pt>
                      <c:pt idx="131">
                        <c:v>135</c:v>
                      </c:pt>
                      <c:pt idx="132">
                        <c:v>136</c:v>
                      </c:pt>
                      <c:pt idx="133">
                        <c:v>137</c:v>
                      </c:pt>
                      <c:pt idx="134">
                        <c:v>138</c:v>
                      </c:pt>
                      <c:pt idx="135">
                        <c:v>139</c:v>
                      </c:pt>
                      <c:pt idx="136">
                        <c:v>140</c:v>
                      </c:pt>
                      <c:pt idx="137">
                        <c:v>141</c:v>
                      </c:pt>
                      <c:pt idx="138">
                        <c:v>142</c:v>
                      </c:pt>
                      <c:pt idx="139">
                        <c:v>143</c:v>
                      </c:pt>
                      <c:pt idx="140">
                        <c:v>144</c:v>
                      </c:pt>
                      <c:pt idx="141">
                        <c:v>145</c:v>
                      </c:pt>
                      <c:pt idx="142">
                        <c:v>146</c:v>
                      </c:pt>
                      <c:pt idx="143">
                        <c:v>147</c:v>
                      </c:pt>
                      <c:pt idx="144">
                        <c:v>148</c:v>
                      </c:pt>
                      <c:pt idx="145">
                        <c:v>149</c:v>
                      </c:pt>
                      <c:pt idx="146">
                        <c:v>150</c:v>
                      </c:pt>
                      <c:pt idx="147">
                        <c:v>151</c:v>
                      </c:pt>
                      <c:pt idx="148">
                        <c:v>152</c:v>
                      </c:pt>
                      <c:pt idx="149">
                        <c:v>153</c:v>
                      </c:pt>
                      <c:pt idx="150">
                        <c:v>154</c:v>
                      </c:pt>
                      <c:pt idx="151">
                        <c:v>155</c:v>
                      </c:pt>
                      <c:pt idx="152">
                        <c:v>156</c:v>
                      </c:pt>
                      <c:pt idx="153">
                        <c:v>157</c:v>
                      </c:pt>
                      <c:pt idx="154">
                        <c:v>158</c:v>
                      </c:pt>
                      <c:pt idx="155">
                        <c:v>159</c:v>
                      </c:pt>
                      <c:pt idx="156">
                        <c:v>160</c:v>
                      </c:pt>
                      <c:pt idx="157">
                        <c:v>161</c:v>
                      </c:pt>
                      <c:pt idx="158">
                        <c:v>162</c:v>
                      </c:pt>
                      <c:pt idx="159">
                        <c:v>163</c:v>
                      </c:pt>
                      <c:pt idx="160">
                        <c:v>164</c:v>
                      </c:pt>
                      <c:pt idx="161">
                        <c:v>165</c:v>
                      </c:pt>
                      <c:pt idx="162">
                        <c:v>166</c:v>
                      </c:pt>
                      <c:pt idx="163">
                        <c:v>167</c:v>
                      </c:pt>
                      <c:pt idx="164">
                        <c:v>168</c:v>
                      </c:pt>
                      <c:pt idx="165">
                        <c:v>169</c:v>
                      </c:pt>
                      <c:pt idx="166">
                        <c:v>170</c:v>
                      </c:pt>
                      <c:pt idx="167">
                        <c:v>171</c:v>
                      </c:pt>
                      <c:pt idx="168">
                        <c:v>172</c:v>
                      </c:pt>
                      <c:pt idx="169">
                        <c:v>173</c:v>
                      </c:pt>
                      <c:pt idx="170">
                        <c:v>174</c:v>
                      </c:pt>
                      <c:pt idx="171">
                        <c:v>175</c:v>
                      </c:pt>
                      <c:pt idx="172">
                        <c:v>176</c:v>
                      </c:pt>
                      <c:pt idx="173">
                        <c:v>177</c:v>
                      </c:pt>
                      <c:pt idx="174">
                        <c:v>178</c:v>
                      </c:pt>
                      <c:pt idx="175">
                        <c:v>179</c:v>
                      </c:pt>
                      <c:pt idx="176">
                        <c:v>180</c:v>
                      </c:pt>
                      <c:pt idx="177">
                        <c:v>181</c:v>
                      </c:pt>
                      <c:pt idx="178">
                        <c:v>182</c:v>
                      </c:pt>
                      <c:pt idx="179">
                        <c:v>183</c:v>
                      </c:pt>
                      <c:pt idx="180">
                        <c:v>184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xy!$B$2:$B$182</c15:sqref>
                        </c15:formulaRef>
                      </c:ext>
                    </c:extLst>
                    <c:numCache>
                      <c:formatCode>General</c:formatCode>
                      <c:ptCount val="181"/>
                      <c:pt idx="0">
                        <c:v>0.53252600000000005</c:v>
                      </c:pt>
                      <c:pt idx="1">
                        <c:v>0.44512600000000002</c:v>
                      </c:pt>
                      <c:pt idx="2">
                        <c:v>0.32430799999999999</c:v>
                      </c:pt>
                      <c:pt idx="3">
                        <c:v>0.46167000000000002</c:v>
                      </c:pt>
                      <c:pt idx="4">
                        <c:v>0.44450499999999998</c:v>
                      </c:pt>
                      <c:pt idx="5">
                        <c:v>0.43015199999999998</c:v>
                      </c:pt>
                      <c:pt idx="6">
                        <c:v>0.45567200000000002</c:v>
                      </c:pt>
                      <c:pt idx="7">
                        <c:v>0.44689000000000001</c:v>
                      </c:pt>
                      <c:pt idx="8">
                        <c:v>0.49207400000000001</c:v>
                      </c:pt>
                      <c:pt idx="9">
                        <c:v>0.52027999999999996</c:v>
                      </c:pt>
                      <c:pt idx="10">
                        <c:v>0.55329799999999996</c:v>
                      </c:pt>
                      <c:pt idx="11">
                        <c:v>0.51599799999999996</c:v>
                      </c:pt>
                      <c:pt idx="12">
                        <c:v>0.55970799999999998</c:v>
                      </c:pt>
                      <c:pt idx="13">
                        <c:v>0.54044199999999998</c:v>
                      </c:pt>
                      <c:pt idx="14">
                        <c:v>0.57218000000000002</c:v>
                      </c:pt>
                      <c:pt idx="15">
                        <c:v>0.58370200000000005</c:v>
                      </c:pt>
                      <c:pt idx="16">
                        <c:v>0.59553100000000003</c:v>
                      </c:pt>
                      <c:pt idx="17">
                        <c:v>0.557786</c:v>
                      </c:pt>
                      <c:pt idx="18">
                        <c:v>0.53003299999999998</c:v>
                      </c:pt>
                      <c:pt idx="19">
                        <c:v>0.49959100000000001</c:v>
                      </c:pt>
                      <c:pt idx="20">
                        <c:v>0.48614499999999999</c:v>
                      </c:pt>
                      <c:pt idx="21">
                        <c:v>0.51245700000000005</c:v>
                      </c:pt>
                      <c:pt idx="22">
                        <c:v>0.466277</c:v>
                      </c:pt>
                      <c:pt idx="23">
                        <c:v>0.47014099999999998</c:v>
                      </c:pt>
                      <c:pt idx="24">
                        <c:v>0.49260500000000002</c:v>
                      </c:pt>
                      <c:pt idx="25">
                        <c:v>0.49784</c:v>
                      </c:pt>
                      <c:pt idx="26">
                        <c:v>0.50036199999999997</c:v>
                      </c:pt>
                      <c:pt idx="27">
                        <c:v>0.48765999999999998</c:v>
                      </c:pt>
                      <c:pt idx="28">
                        <c:v>0.498083</c:v>
                      </c:pt>
                      <c:pt idx="29">
                        <c:v>0.50366999999999995</c:v>
                      </c:pt>
                      <c:pt idx="30">
                        <c:v>0.51331899999999997</c:v>
                      </c:pt>
                      <c:pt idx="31">
                        <c:v>0.50132399999999999</c:v>
                      </c:pt>
                      <c:pt idx="32">
                        <c:v>0.50392000000000003</c:v>
                      </c:pt>
                      <c:pt idx="33">
                        <c:v>0.51772700000000005</c:v>
                      </c:pt>
                      <c:pt idx="34">
                        <c:v>0.51715100000000003</c:v>
                      </c:pt>
                      <c:pt idx="35">
                        <c:v>0.52804799999999996</c:v>
                      </c:pt>
                      <c:pt idx="36">
                        <c:v>0.49768200000000001</c:v>
                      </c:pt>
                      <c:pt idx="37">
                        <c:v>0.49828</c:v>
                      </c:pt>
                      <c:pt idx="38">
                        <c:v>0.491396</c:v>
                      </c:pt>
                      <c:pt idx="39">
                        <c:v>0.48533900000000002</c:v>
                      </c:pt>
                      <c:pt idx="40">
                        <c:v>0.475049</c:v>
                      </c:pt>
                      <c:pt idx="41">
                        <c:v>0.469584</c:v>
                      </c:pt>
                      <c:pt idx="42">
                        <c:v>0.45763700000000002</c:v>
                      </c:pt>
                      <c:pt idx="43">
                        <c:v>0.44739699999999999</c:v>
                      </c:pt>
                      <c:pt idx="44">
                        <c:v>0.429919</c:v>
                      </c:pt>
                      <c:pt idx="45">
                        <c:v>0.439691</c:v>
                      </c:pt>
                      <c:pt idx="46">
                        <c:v>0.44384699999999999</c:v>
                      </c:pt>
                      <c:pt idx="47">
                        <c:v>0.445496</c:v>
                      </c:pt>
                      <c:pt idx="48">
                        <c:v>0.45176500000000003</c:v>
                      </c:pt>
                      <c:pt idx="49">
                        <c:v>0.45669799999999999</c:v>
                      </c:pt>
                      <c:pt idx="50">
                        <c:v>0.45055800000000001</c:v>
                      </c:pt>
                      <c:pt idx="51">
                        <c:v>0.43159999999999998</c:v>
                      </c:pt>
                      <c:pt idx="52">
                        <c:v>0.42721500000000001</c:v>
                      </c:pt>
                      <c:pt idx="53">
                        <c:v>0.42843199999999998</c:v>
                      </c:pt>
                      <c:pt idx="54">
                        <c:v>0.422485</c:v>
                      </c:pt>
                      <c:pt idx="55">
                        <c:v>0.41307700000000003</c:v>
                      </c:pt>
                      <c:pt idx="56">
                        <c:v>0.39879599999999998</c:v>
                      </c:pt>
                      <c:pt idx="57">
                        <c:v>0.38664399999999999</c:v>
                      </c:pt>
                      <c:pt idx="58">
                        <c:v>0.38605</c:v>
                      </c:pt>
                      <c:pt idx="59">
                        <c:v>0.39349499999999998</c:v>
                      </c:pt>
                      <c:pt idx="60">
                        <c:v>0.38621899999999998</c:v>
                      </c:pt>
                      <c:pt idx="61">
                        <c:v>0.37861400000000001</c:v>
                      </c:pt>
                      <c:pt idx="62">
                        <c:v>0.37677899999999998</c:v>
                      </c:pt>
                      <c:pt idx="63">
                        <c:v>0.37909500000000002</c:v>
                      </c:pt>
                      <c:pt idx="64">
                        <c:v>0.37475799999999998</c:v>
                      </c:pt>
                      <c:pt idx="65">
                        <c:v>0.39119599999999999</c:v>
                      </c:pt>
                      <c:pt idx="66">
                        <c:v>0.38534099999999999</c:v>
                      </c:pt>
                      <c:pt idx="67">
                        <c:v>0.37886999999999998</c:v>
                      </c:pt>
                      <c:pt idx="68">
                        <c:v>0.383685</c:v>
                      </c:pt>
                      <c:pt idx="69">
                        <c:v>0.37788100000000002</c:v>
                      </c:pt>
                      <c:pt idx="70">
                        <c:v>0.383303</c:v>
                      </c:pt>
                      <c:pt idx="71">
                        <c:v>0.36366100000000001</c:v>
                      </c:pt>
                      <c:pt idx="72">
                        <c:v>0.35906100000000002</c:v>
                      </c:pt>
                      <c:pt idx="73">
                        <c:v>0.34759000000000001</c:v>
                      </c:pt>
                      <c:pt idx="74">
                        <c:v>0.35352699999999998</c:v>
                      </c:pt>
                      <c:pt idx="75">
                        <c:v>0.35794100000000001</c:v>
                      </c:pt>
                      <c:pt idx="76">
                        <c:v>0.36335699999999999</c:v>
                      </c:pt>
                      <c:pt idx="77">
                        <c:v>0.37948700000000002</c:v>
                      </c:pt>
                      <c:pt idx="78">
                        <c:v>0.38290999999999997</c:v>
                      </c:pt>
                      <c:pt idx="79">
                        <c:v>0.38011800000000001</c:v>
                      </c:pt>
                      <c:pt idx="80">
                        <c:v>0.37789200000000001</c:v>
                      </c:pt>
                      <c:pt idx="81">
                        <c:v>0.38172</c:v>
                      </c:pt>
                      <c:pt idx="82">
                        <c:v>0.36243999999999998</c:v>
                      </c:pt>
                      <c:pt idx="83">
                        <c:v>0.37716899999999998</c:v>
                      </c:pt>
                      <c:pt idx="84">
                        <c:v>0.37997999999999998</c:v>
                      </c:pt>
                      <c:pt idx="85">
                        <c:v>0.37354100000000001</c:v>
                      </c:pt>
                      <c:pt idx="86">
                        <c:v>0.38613900000000001</c:v>
                      </c:pt>
                      <c:pt idx="87">
                        <c:v>0.39105099999999998</c:v>
                      </c:pt>
                      <c:pt idx="88">
                        <c:v>0.38616800000000001</c:v>
                      </c:pt>
                      <c:pt idx="89">
                        <c:v>0.37965500000000002</c:v>
                      </c:pt>
                      <c:pt idx="90">
                        <c:v>0.379743</c:v>
                      </c:pt>
                      <c:pt idx="91">
                        <c:v>0.38427499999999998</c:v>
                      </c:pt>
                      <c:pt idx="92">
                        <c:v>0.38479099999999999</c:v>
                      </c:pt>
                      <c:pt idx="93">
                        <c:v>0.39610899999999999</c:v>
                      </c:pt>
                      <c:pt idx="94">
                        <c:v>0.39733499999999999</c:v>
                      </c:pt>
                      <c:pt idx="95">
                        <c:v>0.39346799999999998</c:v>
                      </c:pt>
                      <c:pt idx="96">
                        <c:v>0.39801399999999998</c:v>
                      </c:pt>
                      <c:pt idx="97">
                        <c:v>0.39926</c:v>
                      </c:pt>
                      <c:pt idx="98">
                        <c:v>0.39769100000000002</c:v>
                      </c:pt>
                      <c:pt idx="99">
                        <c:v>0.40347</c:v>
                      </c:pt>
                      <c:pt idx="100">
                        <c:v>0.403146</c:v>
                      </c:pt>
                      <c:pt idx="101">
                        <c:v>0.40543099999999999</c:v>
                      </c:pt>
                      <c:pt idx="102">
                        <c:v>0.40566099999999999</c:v>
                      </c:pt>
                      <c:pt idx="103">
                        <c:v>0.40691500000000003</c:v>
                      </c:pt>
                      <c:pt idx="104">
                        <c:v>0.40024500000000002</c:v>
                      </c:pt>
                      <c:pt idx="105">
                        <c:v>0.39685500000000001</c:v>
                      </c:pt>
                      <c:pt idx="106">
                        <c:v>0.39589400000000002</c:v>
                      </c:pt>
                      <c:pt idx="107">
                        <c:v>0.39053399999999999</c:v>
                      </c:pt>
                      <c:pt idx="108">
                        <c:v>0.38340099999999999</c:v>
                      </c:pt>
                      <c:pt idx="109">
                        <c:v>0.385604</c:v>
                      </c:pt>
                      <c:pt idx="110">
                        <c:v>0.38819199999999998</c:v>
                      </c:pt>
                      <c:pt idx="111">
                        <c:v>0.390293</c:v>
                      </c:pt>
                      <c:pt idx="112">
                        <c:v>0.37836599999999998</c:v>
                      </c:pt>
                      <c:pt idx="113">
                        <c:v>0.37941599999999998</c:v>
                      </c:pt>
                      <c:pt idx="114">
                        <c:v>0.391206</c:v>
                      </c:pt>
                      <c:pt idx="115">
                        <c:v>0.39009500000000003</c:v>
                      </c:pt>
                      <c:pt idx="116">
                        <c:v>0.38851200000000002</c:v>
                      </c:pt>
                      <c:pt idx="117">
                        <c:v>0.38939000000000001</c:v>
                      </c:pt>
                      <c:pt idx="118">
                        <c:v>0.38261499999999998</c:v>
                      </c:pt>
                      <c:pt idx="119">
                        <c:v>0.38180700000000001</c:v>
                      </c:pt>
                      <c:pt idx="120">
                        <c:v>0.38084699999999999</c:v>
                      </c:pt>
                      <c:pt idx="121">
                        <c:v>0.38337300000000002</c:v>
                      </c:pt>
                      <c:pt idx="122">
                        <c:v>0.383135</c:v>
                      </c:pt>
                      <c:pt idx="123">
                        <c:v>0.37724200000000002</c:v>
                      </c:pt>
                      <c:pt idx="124">
                        <c:v>0.37437700000000002</c:v>
                      </c:pt>
                      <c:pt idx="125">
                        <c:v>0.37462299999999998</c:v>
                      </c:pt>
                      <c:pt idx="126">
                        <c:v>0.37685299999999999</c:v>
                      </c:pt>
                      <c:pt idx="127">
                        <c:v>0.37195499999999998</c:v>
                      </c:pt>
                      <c:pt idx="128">
                        <c:v>0.37101200000000001</c:v>
                      </c:pt>
                      <c:pt idx="129">
                        <c:v>0.36500100000000002</c:v>
                      </c:pt>
                      <c:pt idx="130">
                        <c:v>0.360541</c:v>
                      </c:pt>
                      <c:pt idx="131">
                        <c:v>0.36332599999999998</c:v>
                      </c:pt>
                      <c:pt idx="132">
                        <c:v>0.36094199999999999</c:v>
                      </c:pt>
                      <c:pt idx="133">
                        <c:v>0.364014</c:v>
                      </c:pt>
                      <c:pt idx="134">
                        <c:v>0.36110199999999998</c:v>
                      </c:pt>
                      <c:pt idx="135">
                        <c:v>0.361485</c:v>
                      </c:pt>
                      <c:pt idx="136">
                        <c:v>0.35283399999999998</c:v>
                      </c:pt>
                      <c:pt idx="137">
                        <c:v>0.35315400000000002</c:v>
                      </c:pt>
                      <c:pt idx="138">
                        <c:v>0.35071999999999998</c:v>
                      </c:pt>
                      <c:pt idx="139">
                        <c:v>0.348109</c:v>
                      </c:pt>
                      <c:pt idx="140">
                        <c:v>0.34575899999999998</c:v>
                      </c:pt>
                      <c:pt idx="141">
                        <c:v>0.34462500000000001</c:v>
                      </c:pt>
                      <c:pt idx="142">
                        <c:v>0.33948499999999998</c:v>
                      </c:pt>
                      <c:pt idx="143">
                        <c:v>0.34148600000000001</c:v>
                      </c:pt>
                      <c:pt idx="144">
                        <c:v>0.335673</c:v>
                      </c:pt>
                      <c:pt idx="145">
                        <c:v>0.333233</c:v>
                      </c:pt>
                      <c:pt idx="146">
                        <c:v>0.33152199999999998</c:v>
                      </c:pt>
                      <c:pt idx="147">
                        <c:v>0.32685999999999998</c:v>
                      </c:pt>
                      <c:pt idx="148">
                        <c:v>0.327708</c:v>
                      </c:pt>
                      <c:pt idx="149">
                        <c:v>0.32725399999999999</c:v>
                      </c:pt>
                      <c:pt idx="150">
                        <c:v>0.31996599999999997</c:v>
                      </c:pt>
                      <c:pt idx="151">
                        <c:v>0.32174700000000001</c:v>
                      </c:pt>
                      <c:pt idx="152">
                        <c:v>0.32348500000000002</c:v>
                      </c:pt>
                      <c:pt idx="153">
                        <c:v>0.31670300000000001</c:v>
                      </c:pt>
                      <c:pt idx="154">
                        <c:v>0.31117499999999998</c:v>
                      </c:pt>
                      <c:pt idx="155">
                        <c:v>0.31060399999999999</c:v>
                      </c:pt>
                      <c:pt idx="156">
                        <c:v>0.315857</c:v>
                      </c:pt>
                      <c:pt idx="157">
                        <c:v>0.31470999999999999</c:v>
                      </c:pt>
                      <c:pt idx="158">
                        <c:v>0.31654599999999999</c:v>
                      </c:pt>
                      <c:pt idx="159">
                        <c:v>0.32212400000000002</c:v>
                      </c:pt>
                      <c:pt idx="160">
                        <c:v>0.32290099999999999</c:v>
                      </c:pt>
                      <c:pt idx="161">
                        <c:v>0.31554700000000002</c:v>
                      </c:pt>
                      <c:pt idx="162">
                        <c:v>0.31005899999999997</c:v>
                      </c:pt>
                      <c:pt idx="163">
                        <c:v>0.30606299999999997</c:v>
                      </c:pt>
                      <c:pt idx="164">
                        <c:v>0.30479000000000001</c:v>
                      </c:pt>
                      <c:pt idx="165">
                        <c:v>0.30436400000000002</c:v>
                      </c:pt>
                      <c:pt idx="166">
                        <c:v>0.30492999999999998</c:v>
                      </c:pt>
                      <c:pt idx="167">
                        <c:v>0.30477500000000002</c:v>
                      </c:pt>
                      <c:pt idx="168">
                        <c:v>0.30129800000000001</c:v>
                      </c:pt>
                      <c:pt idx="169">
                        <c:v>0.30566500000000002</c:v>
                      </c:pt>
                      <c:pt idx="170">
                        <c:v>0.29902699999999999</c:v>
                      </c:pt>
                      <c:pt idx="171">
                        <c:v>0.29586000000000001</c:v>
                      </c:pt>
                      <c:pt idx="172">
                        <c:v>0.29676900000000001</c:v>
                      </c:pt>
                      <c:pt idx="173">
                        <c:v>0.29465799999999998</c:v>
                      </c:pt>
                      <c:pt idx="174">
                        <c:v>0.291099</c:v>
                      </c:pt>
                      <c:pt idx="175">
                        <c:v>0.29606399999999999</c:v>
                      </c:pt>
                      <c:pt idx="176">
                        <c:v>0.29815799999999998</c:v>
                      </c:pt>
                      <c:pt idx="177">
                        <c:v>0.30041099999999998</c:v>
                      </c:pt>
                      <c:pt idx="178">
                        <c:v>0.30105199999999999</c:v>
                      </c:pt>
                      <c:pt idx="179">
                        <c:v>0.29720400000000002</c:v>
                      </c:pt>
                      <c:pt idx="180">
                        <c:v>0.293852</c:v>
                      </c:pt>
                    </c:numCache>
                  </c:numRef>
                </c:yVal>
                <c:smooth val="0"/>
              </c15:ser>
            </c15:filteredScatterSeries>
          </c:ext>
        </c:extLst>
      </c:scatterChart>
      <c:valAx>
        <c:axId val="313853392"/>
        <c:scaling>
          <c:orientation val="minMax"/>
          <c:max val="184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baseline="0" dirty="0">
                    <a:effectLst/>
                  </a:rPr>
                  <a:t>Number of Largest Countries in Map</a:t>
                </a:r>
                <a:endParaRPr lang="en-US" sz="1600" dirty="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5067808"/>
        <c:crosses val="autoZero"/>
        <c:crossBetween val="midCat"/>
      </c:valAx>
      <c:valAx>
        <c:axId val="315067808"/>
        <c:scaling>
          <c:orientation val="minMax"/>
          <c:max val="0"/>
          <c:min val="-0.60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0" i="0" u="none" strike="noStrike" baseline="0">
                    <a:effectLst/>
                  </a:rPr>
                  <a:t>Correlation</a:t>
                </a:r>
                <a:endParaRPr lang="en-US" sz="1600"/>
              </a:p>
            </c:rich>
          </c:tx>
          <c:layout>
            <c:manualLayout>
              <c:xMode val="edge"/>
              <c:yMode val="edge"/>
              <c:x val="5.251646175806971E-3"/>
              <c:y val="0.3027003836058954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385339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9.0312197817378093E-2"/>
          <c:y val="0"/>
          <c:w val="0.88955104296173515"/>
          <c:h val="0.137055766751701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00B085-209A-444D-950E-8B9664744D64}" type="doc">
      <dgm:prSet loTypeId="urn:microsoft.com/office/officeart/2005/8/layout/gear1" loCatId="" qsTypeId="urn:microsoft.com/office/officeart/2005/8/quickstyle/simple4" qsCatId="simple" csTypeId="urn:microsoft.com/office/officeart/2005/8/colors/colorful1" csCatId="colorful" phldr="1"/>
      <dgm:spPr/>
    </dgm:pt>
    <dgm:pt modelId="{F2802132-AA03-2949-AC66-4089707C623F}">
      <dgm:prSet phldrT="[Text]" custT="1"/>
      <dgm:spPr/>
      <dgm:t>
        <a:bodyPr/>
        <a:lstStyle/>
        <a:p>
          <a:r>
            <a:rPr lang="en-US" sz="3200" dirty="0" smtClean="0"/>
            <a:t>Networking</a:t>
          </a:r>
          <a:endParaRPr lang="en-US" sz="3200" dirty="0"/>
        </a:p>
      </dgm:t>
    </dgm:pt>
    <dgm:pt modelId="{8FC7499E-FCE1-0E47-9B98-235F0459810C}" type="parTrans" cxnId="{BDF47A10-CD66-2B4D-B07D-25C7DCFE5172}">
      <dgm:prSet/>
      <dgm:spPr/>
      <dgm:t>
        <a:bodyPr/>
        <a:lstStyle/>
        <a:p>
          <a:endParaRPr lang="en-US"/>
        </a:p>
      </dgm:t>
    </dgm:pt>
    <dgm:pt modelId="{DEB4F970-73AD-5A48-86ED-433A077827BA}" type="sibTrans" cxnId="{BDF47A10-CD66-2B4D-B07D-25C7DCFE5172}">
      <dgm:prSet/>
      <dgm:spPr/>
      <dgm:t>
        <a:bodyPr/>
        <a:lstStyle/>
        <a:p>
          <a:endParaRPr lang="en-US"/>
        </a:p>
      </dgm:t>
    </dgm:pt>
    <dgm:pt modelId="{0C51F945-CDD7-8B4A-891E-7D370B3E4B68}">
      <dgm:prSet phldrT="[Text]" custT="1"/>
      <dgm:spPr/>
      <dgm:t>
        <a:bodyPr/>
        <a:lstStyle/>
        <a:p>
          <a:r>
            <a:rPr lang="en-US" sz="3200" dirty="0" smtClean="0"/>
            <a:t>Security</a:t>
          </a:r>
          <a:endParaRPr lang="en-US" sz="2100" dirty="0"/>
        </a:p>
      </dgm:t>
    </dgm:pt>
    <dgm:pt modelId="{A489DC84-1EEC-D446-8C5C-0EDC7AFA8556}" type="parTrans" cxnId="{6F3A32AD-06D3-F34A-81E9-A7A00D402C79}">
      <dgm:prSet/>
      <dgm:spPr/>
      <dgm:t>
        <a:bodyPr/>
        <a:lstStyle/>
        <a:p>
          <a:endParaRPr lang="en-US"/>
        </a:p>
      </dgm:t>
    </dgm:pt>
    <dgm:pt modelId="{34CD21DE-875D-054A-B624-738253E964E2}" type="sibTrans" cxnId="{6F3A32AD-06D3-F34A-81E9-A7A00D402C79}">
      <dgm:prSet/>
      <dgm:spPr/>
      <dgm:t>
        <a:bodyPr/>
        <a:lstStyle/>
        <a:p>
          <a:endParaRPr lang="en-US"/>
        </a:p>
      </dgm:t>
    </dgm:pt>
    <dgm:pt modelId="{9DC4E91C-24BD-E247-BA8B-BA492FD19718}">
      <dgm:prSet phldrT="[Text]" custT="1"/>
      <dgm:spPr/>
      <dgm:t>
        <a:bodyPr/>
        <a:lstStyle/>
        <a:p>
          <a:r>
            <a:rPr lang="en-US" sz="2000" dirty="0" smtClean="0"/>
            <a:t>Visualization</a:t>
          </a:r>
          <a:endParaRPr lang="en-US" sz="2100" dirty="0"/>
        </a:p>
      </dgm:t>
    </dgm:pt>
    <dgm:pt modelId="{C656D3AC-D929-FD41-8F77-80584E709052}" type="parTrans" cxnId="{073EDCF1-4179-8342-A013-6903F1DAF29F}">
      <dgm:prSet/>
      <dgm:spPr/>
      <dgm:t>
        <a:bodyPr/>
        <a:lstStyle/>
        <a:p>
          <a:endParaRPr lang="en-US"/>
        </a:p>
      </dgm:t>
    </dgm:pt>
    <dgm:pt modelId="{5D0EA0A4-96F9-FA4B-95D2-53C4BAB46DB7}" type="sibTrans" cxnId="{073EDCF1-4179-8342-A013-6903F1DAF29F}">
      <dgm:prSet/>
      <dgm:spPr/>
      <dgm:t>
        <a:bodyPr/>
        <a:lstStyle/>
        <a:p>
          <a:endParaRPr lang="en-US"/>
        </a:p>
      </dgm:t>
    </dgm:pt>
    <dgm:pt modelId="{6C12D2E4-A768-CD49-B2C2-B37F327540B4}" type="pres">
      <dgm:prSet presAssocID="{3200B085-209A-444D-950E-8B9664744D64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AFD70861-170E-8F4A-9218-D3A9967EAA9B}" type="pres">
      <dgm:prSet presAssocID="{F2802132-AA03-2949-AC66-4089707C623F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931F5A-094E-DB40-8EBA-9C39F8E225BB}" type="pres">
      <dgm:prSet presAssocID="{F2802132-AA03-2949-AC66-4089707C623F}" presName="gear1srcNode" presStyleLbl="node1" presStyleIdx="0" presStyleCnt="3"/>
      <dgm:spPr/>
      <dgm:t>
        <a:bodyPr/>
        <a:lstStyle/>
        <a:p>
          <a:endParaRPr lang="en-US"/>
        </a:p>
      </dgm:t>
    </dgm:pt>
    <dgm:pt modelId="{026B8240-36E1-2A4E-945F-64F375D40F6F}" type="pres">
      <dgm:prSet presAssocID="{F2802132-AA03-2949-AC66-4089707C623F}" presName="gear1dstNode" presStyleLbl="node1" presStyleIdx="0" presStyleCnt="3"/>
      <dgm:spPr/>
      <dgm:t>
        <a:bodyPr/>
        <a:lstStyle/>
        <a:p>
          <a:endParaRPr lang="en-US"/>
        </a:p>
      </dgm:t>
    </dgm:pt>
    <dgm:pt modelId="{EB0E33B6-DCE7-3A40-978F-8D1FF1D3E9F3}" type="pres">
      <dgm:prSet presAssocID="{0C51F945-CDD7-8B4A-891E-7D370B3E4B68}" presName="gear2" presStyleLbl="node1" presStyleIdx="1" presStyleCnt="3" custScaleX="119038" custScaleY="11963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2E36D1-87C4-6148-ABAE-B38BA31A39DD}" type="pres">
      <dgm:prSet presAssocID="{0C51F945-CDD7-8B4A-891E-7D370B3E4B68}" presName="gear2srcNode" presStyleLbl="node1" presStyleIdx="1" presStyleCnt="3"/>
      <dgm:spPr/>
      <dgm:t>
        <a:bodyPr/>
        <a:lstStyle/>
        <a:p>
          <a:endParaRPr lang="en-US"/>
        </a:p>
      </dgm:t>
    </dgm:pt>
    <dgm:pt modelId="{A8098052-975D-4E49-AE72-4D5A1CA7429D}" type="pres">
      <dgm:prSet presAssocID="{0C51F945-CDD7-8B4A-891E-7D370B3E4B68}" presName="gear2dstNode" presStyleLbl="node1" presStyleIdx="1" presStyleCnt="3"/>
      <dgm:spPr/>
      <dgm:t>
        <a:bodyPr/>
        <a:lstStyle/>
        <a:p>
          <a:endParaRPr lang="en-US"/>
        </a:p>
      </dgm:t>
    </dgm:pt>
    <dgm:pt modelId="{891B9A8B-041A-B745-91CC-3ECD88566A75}" type="pres">
      <dgm:prSet presAssocID="{9DC4E91C-24BD-E247-BA8B-BA492FD19718}" presName="gear3" presStyleLbl="node1" presStyleIdx="2" presStyleCnt="3"/>
      <dgm:spPr/>
      <dgm:t>
        <a:bodyPr/>
        <a:lstStyle/>
        <a:p>
          <a:endParaRPr lang="en-US"/>
        </a:p>
      </dgm:t>
    </dgm:pt>
    <dgm:pt modelId="{1B9EB6E2-FC9B-6241-9C90-35CEFD85D60A}" type="pres">
      <dgm:prSet presAssocID="{9DC4E91C-24BD-E247-BA8B-BA492FD19718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7DAE86-8D4E-3D4A-B184-2FB774AFAB83}" type="pres">
      <dgm:prSet presAssocID="{9DC4E91C-24BD-E247-BA8B-BA492FD19718}" presName="gear3srcNode" presStyleLbl="node1" presStyleIdx="2" presStyleCnt="3"/>
      <dgm:spPr/>
      <dgm:t>
        <a:bodyPr/>
        <a:lstStyle/>
        <a:p>
          <a:endParaRPr lang="en-US"/>
        </a:p>
      </dgm:t>
    </dgm:pt>
    <dgm:pt modelId="{657CE74A-C83A-B143-BA94-CCDF100AAA26}" type="pres">
      <dgm:prSet presAssocID="{9DC4E91C-24BD-E247-BA8B-BA492FD19718}" presName="gear3dstNode" presStyleLbl="node1" presStyleIdx="2" presStyleCnt="3"/>
      <dgm:spPr/>
      <dgm:t>
        <a:bodyPr/>
        <a:lstStyle/>
        <a:p>
          <a:endParaRPr lang="en-US"/>
        </a:p>
      </dgm:t>
    </dgm:pt>
    <dgm:pt modelId="{389B9D30-3C57-804E-B38D-8214CBFAB98D}" type="pres">
      <dgm:prSet presAssocID="{DEB4F970-73AD-5A48-86ED-433A077827BA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9888E989-FF04-B74C-A133-4388420FE6A7}" type="pres">
      <dgm:prSet presAssocID="{34CD21DE-875D-054A-B624-738253E964E2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7BFACA1C-A062-BE4F-95A8-C990022993C5}" type="pres">
      <dgm:prSet presAssocID="{5D0EA0A4-96F9-FA4B-95D2-53C4BAB46DB7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B83A4CBD-49DF-2B4C-9E13-8A066BA3EC38}" type="presOf" srcId="{9DC4E91C-24BD-E247-BA8B-BA492FD19718}" destId="{E97DAE86-8D4E-3D4A-B184-2FB774AFAB83}" srcOrd="2" destOrd="0" presId="urn:microsoft.com/office/officeart/2005/8/layout/gear1"/>
    <dgm:cxn modelId="{10BD1DA3-FA5A-0A47-9414-7862CBF3779B}" type="presOf" srcId="{0C51F945-CDD7-8B4A-891E-7D370B3E4B68}" destId="{CD2E36D1-87C4-6148-ABAE-B38BA31A39DD}" srcOrd="1" destOrd="0" presId="urn:microsoft.com/office/officeart/2005/8/layout/gear1"/>
    <dgm:cxn modelId="{BDF47A10-CD66-2B4D-B07D-25C7DCFE5172}" srcId="{3200B085-209A-444D-950E-8B9664744D64}" destId="{F2802132-AA03-2949-AC66-4089707C623F}" srcOrd="0" destOrd="0" parTransId="{8FC7499E-FCE1-0E47-9B98-235F0459810C}" sibTransId="{DEB4F970-73AD-5A48-86ED-433A077827BA}"/>
    <dgm:cxn modelId="{BF023BC0-0CBC-4540-8DCD-B1B02041A0A3}" type="presOf" srcId="{F2802132-AA03-2949-AC66-4089707C623F}" destId="{13931F5A-094E-DB40-8EBA-9C39F8E225BB}" srcOrd="1" destOrd="0" presId="urn:microsoft.com/office/officeart/2005/8/layout/gear1"/>
    <dgm:cxn modelId="{6F3A32AD-06D3-F34A-81E9-A7A00D402C79}" srcId="{3200B085-209A-444D-950E-8B9664744D64}" destId="{0C51F945-CDD7-8B4A-891E-7D370B3E4B68}" srcOrd="1" destOrd="0" parTransId="{A489DC84-1EEC-D446-8C5C-0EDC7AFA8556}" sibTransId="{34CD21DE-875D-054A-B624-738253E964E2}"/>
    <dgm:cxn modelId="{F703DEC2-1B21-0248-AB63-AC8BAE4A82BC}" type="presOf" srcId="{DEB4F970-73AD-5A48-86ED-433A077827BA}" destId="{389B9D30-3C57-804E-B38D-8214CBFAB98D}" srcOrd="0" destOrd="0" presId="urn:microsoft.com/office/officeart/2005/8/layout/gear1"/>
    <dgm:cxn modelId="{BE338FD1-BB05-1C4E-91A0-29383385E83A}" type="presOf" srcId="{0C51F945-CDD7-8B4A-891E-7D370B3E4B68}" destId="{EB0E33B6-DCE7-3A40-978F-8D1FF1D3E9F3}" srcOrd="0" destOrd="0" presId="urn:microsoft.com/office/officeart/2005/8/layout/gear1"/>
    <dgm:cxn modelId="{DCFB45BD-226A-4B4A-92B3-28FB9963F077}" type="presOf" srcId="{F2802132-AA03-2949-AC66-4089707C623F}" destId="{AFD70861-170E-8F4A-9218-D3A9967EAA9B}" srcOrd="0" destOrd="0" presId="urn:microsoft.com/office/officeart/2005/8/layout/gear1"/>
    <dgm:cxn modelId="{BDD85B28-4DAC-A140-B85A-4E791D7AE729}" type="presOf" srcId="{F2802132-AA03-2949-AC66-4089707C623F}" destId="{026B8240-36E1-2A4E-945F-64F375D40F6F}" srcOrd="2" destOrd="0" presId="urn:microsoft.com/office/officeart/2005/8/layout/gear1"/>
    <dgm:cxn modelId="{F1345A7B-C145-264C-B4A8-EB37333D4743}" type="presOf" srcId="{5D0EA0A4-96F9-FA4B-95D2-53C4BAB46DB7}" destId="{7BFACA1C-A062-BE4F-95A8-C990022993C5}" srcOrd="0" destOrd="0" presId="urn:microsoft.com/office/officeart/2005/8/layout/gear1"/>
    <dgm:cxn modelId="{68BE3D8B-3A32-D34D-94CD-4951FA8241D6}" type="presOf" srcId="{9DC4E91C-24BD-E247-BA8B-BA492FD19718}" destId="{1B9EB6E2-FC9B-6241-9C90-35CEFD85D60A}" srcOrd="1" destOrd="0" presId="urn:microsoft.com/office/officeart/2005/8/layout/gear1"/>
    <dgm:cxn modelId="{CA409794-F01E-C844-BD88-4E95C1967AD2}" type="presOf" srcId="{0C51F945-CDD7-8B4A-891E-7D370B3E4B68}" destId="{A8098052-975D-4E49-AE72-4D5A1CA7429D}" srcOrd="2" destOrd="0" presId="urn:microsoft.com/office/officeart/2005/8/layout/gear1"/>
    <dgm:cxn modelId="{073EDCF1-4179-8342-A013-6903F1DAF29F}" srcId="{3200B085-209A-444D-950E-8B9664744D64}" destId="{9DC4E91C-24BD-E247-BA8B-BA492FD19718}" srcOrd="2" destOrd="0" parTransId="{C656D3AC-D929-FD41-8F77-80584E709052}" sibTransId="{5D0EA0A4-96F9-FA4B-95D2-53C4BAB46DB7}"/>
    <dgm:cxn modelId="{3237AFB3-1DE7-5940-BF6D-D200E42B6682}" type="presOf" srcId="{9DC4E91C-24BD-E247-BA8B-BA492FD19718}" destId="{657CE74A-C83A-B143-BA94-CCDF100AAA26}" srcOrd="3" destOrd="0" presId="urn:microsoft.com/office/officeart/2005/8/layout/gear1"/>
    <dgm:cxn modelId="{C43DA590-1957-8946-A6BA-2D06B2F29184}" type="presOf" srcId="{34CD21DE-875D-054A-B624-738253E964E2}" destId="{9888E989-FF04-B74C-A133-4388420FE6A7}" srcOrd="0" destOrd="0" presId="urn:microsoft.com/office/officeart/2005/8/layout/gear1"/>
    <dgm:cxn modelId="{BBE8FE2A-8B32-4142-BCF2-E855BF8350A9}" type="presOf" srcId="{9DC4E91C-24BD-E247-BA8B-BA492FD19718}" destId="{891B9A8B-041A-B745-91CC-3ECD88566A75}" srcOrd="0" destOrd="0" presId="urn:microsoft.com/office/officeart/2005/8/layout/gear1"/>
    <dgm:cxn modelId="{8F2272CB-2A95-F548-AF38-58DA892EA3E7}" type="presOf" srcId="{3200B085-209A-444D-950E-8B9664744D64}" destId="{6C12D2E4-A768-CD49-B2C2-B37F327540B4}" srcOrd="0" destOrd="0" presId="urn:microsoft.com/office/officeart/2005/8/layout/gear1"/>
    <dgm:cxn modelId="{C0C39765-04D1-F446-93D2-2A658BD96E0E}" type="presParOf" srcId="{6C12D2E4-A768-CD49-B2C2-B37F327540B4}" destId="{AFD70861-170E-8F4A-9218-D3A9967EAA9B}" srcOrd="0" destOrd="0" presId="urn:microsoft.com/office/officeart/2005/8/layout/gear1"/>
    <dgm:cxn modelId="{0BE01065-622A-1F41-935F-6BFF682D0D58}" type="presParOf" srcId="{6C12D2E4-A768-CD49-B2C2-B37F327540B4}" destId="{13931F5A-094E-DB40-8EBA-9C39F8E225BB}" srcOrd="1" destOrd="0" presId="urn:microsoft.com/office/officeart/2005/8/layout/gear1"/>
    <dgm:cxn modelId="{2B881F25-DAA9-1F45-9E93-051BBA6A4E3E}" type="presParOf" srcId="{6C12D2E4-A768-CD49-B2C2-B37F327540B4}" destId="{026B8240-36E1-2A4E-945F-64F375D40F6F}" srcOrd="2" destOrd="0" presId="urn:microsoft.com/office/officeart/2005/8/layout/gear1"/>
    <dgm:cxn modelId="{9D06563C-B521-6E4F-A4CE-85BFDD31B0E9}" type="presParOf" srcId="{6C12D2E4-A768-CD49-B2C2-B37F327540B4}" destId="{EB0E33B6-DCE7-3A40-978F-8D1FF1D3E9F3}" srcOrd="3" destOrd="0" presId="urn:microsoft.com/office/officeart/2005/8/layout/gear1"/>
    <dgm:cxn modelId="{B3395409-B7F8-8D42-A1BE-536EBB7C8590}" type="presParOf" srcId="{6C12D2E4-A768-CD49-B2C2-B37F327540B4}" destId="{CD2E36D1-87C4-6148-ABAE-B38BA31A39DD}" srcOrd="4" destOrd="0" presId="urn:microsoft.com/office/officeart/2005/8/layout/gear1"/>
    <dgm:cxn modelId="{6ECBAF96-C9B6-C44D-A59B-F9E76415F7C3}" type="presParOf" srcId="{6C12D2E4-A768-CD49-B2C2-B37F327540B4}" destId="{A8098052-975D-4E49-AE72-4D5A1CA7429D}" srcOrd="5" destOrd="0" presId="urn:microsoft.com/office/officeart/2005/8/layout/gear1"/>
    <dgm:cxn modelId="{958AA76D-F8CB-584E-B14B-D5CED5A94E10}" type="presParOf" srcId="{6C12D2E4-A768-CD49-B2C2-B37F327540B4}" destId="{891B9A8B-041A-B745-91CC-3ECD88566A75}" srcOrd="6" destOrd="0" presId="urn:microsoft.com/office/officeart/2005/8/layout/gear1"/>
    <dgm:cxn modelId="{B3332363-5345-6545-B4E2-3C53E9DA0CE0}" type="presParOf" srcId="{6C12D2E4-A768-CD49-B2C2-B37F327540B4}" destId="{1B9EB6E2-FC9B-6241-9C90-35CEFD85D60A}" srcOrd="7" destOrd="0" presId="urn:microsoft.com/office/officeart/2005/8/layout/gear1"/>
    <dgm:cxn modelId="{FAC7F482-0DDC-E54B-9E03-ABC3CBB2D480}" type="presParOf" srcId="{6C12D2E4-A768-CD49-B2C2-B37F327540B4}" destId="{E97DAE86-8D4E-3D4A-B184-2FB774AFAB83}" srcOrd="8" destOrd="0" presId="urn:microsoft.com/office/officeart/2005/8/layout/gear1"/>
    <dgm:cxn modelId="{79138DC5-BEC2-9549-AB85-2974843085FB}" type="presParOf" srcId="{6C12D2E4-A768-CD49-B2C2-B37F327540B4}" destId="{657CE74A-C83A-B143-BA94-CCDF100AAA26}" srcOrd="9" destOrd="0" presId="urn:microsoft.com/office/officeart/2005/8/layout/gear1"/>
    <dgm:cxn modelId="{D7A386B7-63B3-C74A-985F-866764DEAB27}" type="presParOf" srcId="{6C12D2E4-A768-CD49-B2C2-B37F327540B4}" destId="{389B9D30-3C57-804E-B38D-8214CBFAB98D}" srcOrd="10" destOrd="0" presId="urn:microsoft.com/office/officeart/2005/8/layout/gear1"/>
    <dgm:cxn modelId="{1BD7BB26-DDE2-4D4E-BFC2-0DC78505A17C}" type="presParOf" srcId="{6C12D2E4-A768-CD49-B2C2-B37F327540B4}" destId="{9888E989-FF04-B74C-A133-4388420FE6A7}" srcOrd="11" destOrd="0" presId="urn:microsoft.com/office/officeart/2005/8/layout/gear1"/>
    <dgm:cxn modelId="{CEEB8700-3F57-6B47-B404-97C37FB5B53E}" type="presParOf" srcId="{6C12D2E4-A768-CD49-B2C2-B37F327540B4}" destId="{7BFACA1C-A062-BE4F-95A8-C990022993C5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0.36902</cdr:x>
      <cdr:y>0.23632</cdr:y>
    </cdr:from>
    <cdr:to>
      <cdr:x>0.87328</cdr:x>
      <cdr:y>0.37554</cdr:y>
    </cdr:to>
    <cdr:sp macro="" textlink="">
      <cdr:nvSpPr>
        <cdr:cNvPr id="4" name="TextBox 7"/>
        <cdr:cNvSpPr txBox="1"/>
      </cdr:nvSpPr>
      <cdr:spPr>
        <a:xfrm xmlns:a="http://schemas.openxmlformats.org/drawingml/2006/main">
          <a:off x="1937714" y="1410552"/>
          <a:ext cx="2647867" cy="83099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95000"/>
          </a:schemeClr>
        </a:solidFill>
        <a:ln xmlns:a="http://schemas.openxmlformats.org/drawingml/2006/main" cap="rnd">
          <a:solidFill>
            <a:schemeClr val="tx1"/>
          </a:solidFill>
        </a:ln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it-IT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dirty="0" smtClean="0"/>
            <a:t>Russia has about 3 times as many nodes as Ukraine, but less than twice the area</a:t>
          </a:r>
          <a:endParaRPr lang="en-US" sz="1600" dirty="0"/>
        </a:p>
      </cdr:txBody>
    </cdr:sp>
  </cdr:relSizeAnchor>
  <cdr:relSizeAnchor xmlns:cdr="http://schemas.openxmlformats.org/drawingml/2006/chartDrawing">
    <cdr:from>
      <cdr:x>0.28276</cdr:x>
      <cdr:y>0.30593</cdr:y>
    </cdr:from>
    <cdr:to>
      <cdr:x>0.36902</cdr:x>
      <cdr:y>0.46155</cdr:y>
    </cdr:to>
    <cdr:cxnSp macro="">
      <cdr:nvCxnSpPr>
        <cdr:cNvPr id="6" name="Straight Arrow Connector 5"/>
        <cdr:cNvCxnSpPr>
          <a:stCxn xmlns:a="http://schemas.openxmlformats.org/drawingml/2006/main" id="4" idx="1"/>
        </cdr:cNvCxnSpPr>
      </cdr:nvCxnSpPr>
      <cdr:spPr>
        <a:xfrm xmlns:a="http://schemas.openxmlformats.org/drawingml/2006/main" flipH="1">
          <a:off x="1484770" y="1826051"/>
          <a:ext cx="452944" cy="928868"/>
        </a:xfrm>
        <a:prstGeom xmlns:a="http://schemas.openxmlformats.org/drawingml/2006/main" prst="straightConnector1">
          <a:avLst/>
        </a:prstGeom>
        <a:ln xmlns:a="http://schemas.openxmlformats.org/drawingml/2006/main" w="3175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0.4431</cdr:x>
      <cdr:y>0.37454</cdr:y>
    </cdr:from>
    <cdr:to>
      <cdr:x>0.55867</cdr:x>
      <cdr:y>0.65873</cdr:y>
    </cdr:to>
    <cdr:cxnSp macro="">
      <cdr:nvCxnSpPr>
        <cdr:cNvPr id="7" name="Straight Arrow Connector 6"/>
        <cdr:cNvCxnSpPr/>
      </cdr:nvCxnSpPr>
      <cdr:spPr>
        <a:xfrm xmlns:a="http://schemas.openxmlformats.org/drawingml/2006/main" flipH="1">
          <a:off x="2326742" y="2235609"/>
          <a:ext cx="606826" cy="1696261"/>
        </a:xfrm>
        <a:prstGeom xmlns:a="http://schemas.openxmlformats.org/drawingml/2006/main" prst="straightConnector1">
          <a:avLst/>
        </a:prstGeom>
        <a:ln xmlns:a="http://schemas.openxmlformats.org/drawingml/2006/main" w="3175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0.52069</cdr:x>
      <cdr:y>0.53164</cdr:y>
    </cdr:from>
    <cdr:to>
      <cdr:x>1</cdr:x>
      <cdr:y>0.67086</cdr:y>
    </cdr:to>
    <cdr:sp macro="" textlink="">
      <cdr:nvSpPr>
        <cdr:cNvPr id="14" name="TextBox 7"/>
        <cdr:cNvSpPr txBox="1"/>
      </cdr:nvSpPr>
      <cdr:spPr>
        <a:xfrm xmlns:a="http://schemas.openxmlformats.org/drawingml/2006/main">
          <a:off x="2734148" y="3173301"/>
          <a:ext cx="2516863" cy="83099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95000"/>
          </a:schemeClr>
        </a:solidFill>
        <a:ln xmlns:a="http://schemas.openxmlformats.org/drawingml/2006/main" cap="rnd">
          <a:solidFill>
            <a:schemeClr val="tx1"/>
          </a:solidFill>
        </a:ln>
        <a:effectLst xmlns:a="http://schemas.openxmlformats.org/drawingml/2006/main">
          <a:outerShdw blurRad="50800" dist="38100" dir="2700000" algn="tl" rotWithShape="0">
            <a:prstClr val="black">
              <a:alpha val="40000"/>
            </a:prstClr>
          </a:outerShdw>
        </a:effectLst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dirty="0" smtClean="0"/>
            <a:t>Most other countries better approximated, since overall correlation is 98.69%</a:t>
          </a:r>
          <a:endParaRPr lang="en-US" sz="1600" dirty="0"/>
        </a:p>
      </cdr:txBody>
    </cdr:sp>
  </cdr:relSizeAnchor>
  <cdr:relSizeAnchor xmlns:cdr="http://schemas.openxmlformats.org/drawingml/2006/chartDrawing">
    <cdr:from>
      <cdr:x>0.83103</cdr:x>
      <cdr:y>0.67086</cdr:y>
    </cdr:from>
    <cdr:to>
      <cdr:x>0.83164</cdr:x>
      <cdr:y>0.73153</cdr:y>
    </cdr:to>
    <cdr:cxnSp macro="">
      <cdr:nvCxnSpPr>
        <cdr:cNvPr id="15" name="Straight Arrow Connector 14"/>
        <cdr:cNvCxnSpPr/>
      </cdr:nvCxnSpPr>
      <cdr:spPr>
        <a:xfrm xmlns:a="http://schemas.openxmlformats.org/drawingml/2006/main" flipH="1">
          <a:off x="4363770" y="4004298"/>
          <a:ext cx="3181" cy="362138"/>
        </a:xfrm>
        <a:prstGeom xmlns:a="http://schemas.openxmlformats.org/drawingml/2006/main" prst="straightConnector1">
          <a:avLst/>
        </a:prstGeom>
        <a:ln xmlns:a="http://schemas.openxmlformats.org/drawingml/2006/main" w="3175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0.81275</cdr:x>
      <cdr:y>0.92383</cdr:y>
    </cdr:from>
    <cdr:to>
      <cdr:x>0.90006</cdr:x>
      <cdr:y>0.95978</cdr:y>
    </cdr:to>
    <cdr:cxnSp macro="">
      <cdr:nvCxnSpPr>
        <cdr:cNvPr id="36" name="Straight Arrow Connector 35"/>
        <cdr:cNvCxnSpPr/>
      </cdr:nvCxnSpPr>
      <cdr:spPr>
        <a:xfrm xmlns:a="http://schemas.openxmlformats.org/drawingml/2006/main" flipH="1" flipV="1">
          <a:off x="4267751" y="5514269"/>
          <a:ext cx="458472" cy="214569"/>
        </a:xfrm>
        <a:prstGeom xmlns:a="http://schemas.openxmlformats.org/drawingml/2006/main" prst="straightConnector1">
          <a:avLst/>
        </a:prstGeom>
        <a:ln xmlns:a="http://schemas.openxmlformats.org/drawingml/2006/main" w="3175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19A565-3730-4AB4-99BB-A5EFDD1BBF89}" type="datetimeFigureOut">
              <a:rPr lang="en-US" smtClean="0"/>
              <a:t>9/11/2014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FAA72-561D-4BBC-98F2-0FED85EA9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0100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7FECB-A23B-4AF3-B772-1E15FF504801}" type="datetimeFigureOut">
              <a:rPr lang="it-IT" smtClean="0"/>
              <a:t>11/09/2014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C7F653-1AEB-41BE-A7A0-D35AC7EBFC6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1326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382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7F653-1AEB-41BE-A7A0-D35AC7EBFC68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87426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7F653-1AEB-41BE-A7A0-D35AC7EBFC68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4663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382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7F653-1AEB-41BE-A7A0-D35AC7EBFC68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39723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382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7F653-1AEB-41BE-A7A0-D35AC7EBFC68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7507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382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7F653-1AEB-41BE-A7A0-D35AC7EBFC68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7507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7F653-1AEB-41BE-A7A0-D35AC7EBFC68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693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7F653-1AEB-41BE-A7A0-D35AC7EBFC68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2966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7F653-1AEB-41BE-A7A0-D35AC7EBFC68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2966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Graphics are </a:t>
            </a:r>
            <a:r>
              <a:rPr lang="en-US" sz="2400" dirty="0" smtClean="0">
                <a:solidFill>
                  <a:srgbClr val="0000FF"/>
                </a:solidFill>
              </a:rPr>
              <a:t>as complex</a:t>
            </a:r>
            <a:r>
              <a:rPr lang="en-US" sz="2400" dirty="0" smtClean="0"/>
              <a:t> as the underlying data</a:t>
            </a:r>
          </a:p>
          <a:p>
            <a:pPr lvl="1"/>
            <a:r>
              <a:rPr lang="en-US" sz="2000" dirty="0" smtClean="0"/>
              <a:t>Pretty pictures, but </a:t>
            </a:r>
            <a:r>
              <a:rPr lang="en-US" sz="2000" dirty="0" smtClean="0">
                <a:solidFill>
                  <a:srgbClr val="0000FF"/>
                </a:solidFill>
              </a:rPr>
              <a:t>not informative</a:t>
            </a:r>
          </a:p>
          <a:p>
            <a:pPr lvl="1"/>
            <a:r>
              <a:rPr lang="en-US" sz="2000" dirty="0" smtClean="0"/>
              <a:t>Human </a:t>
            </a:r>
            <a:r>
              <a:rPr lang="en-US" sz="2000" dirty="0" smtClean="0">
                <a:solidFill>
                  <a:srgbClr val="0000FF"/>
                </a:solidFill>
              </a:rPr>
              <a:t>cognitive ability </a:t>
            </a:r>
            <a:r>
              <a:rPr lang="en-US" sz="2000" dirty="0" smtClean="0"/>
              <a:t>is highly challenged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Analytical metrics </a:t>
            </a:r>
            <a:r>
              <a:rPr lang="en-US" sz="2000" dirty="0" smtClean="0"/>
              <a:t>(e.g., graph metrics) fail to capture “local” Internet properties </a:t>
            </a:r>
          </a:p>
          <a:p>
            <a:endParaRPr lang="en-US" sz="2400" dirty="0" smtClean="0"/>
          </a:p>
          <a:p>
            <a:r>
              <a:rPr lang="en-US" sz="2400" dirty="0" smtClean="0"/>
              <a:t>Macroscopic Internet views abstract its structure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Role</a:t>
            </a:r>
            <a:r>
              <a:rPr lang="en-US" sz="2000" dirty="0" smtClean="0"/>
              <a:t> of each Internet Service Provider (ISP) (size, connectivity, type, etc.)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Relationships </a:t>
            </a:r>
            <a:r>
              <a:rPr lang="en-US" sz="2000" dirty="0" smtClean="0"/>
              <a:t>between organizations, countries, allies, foes, content providers,  ISPs and their dynamics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Impact of outages </a:t>
            </a:r>
            <a:r>
              <a:rPr lang="en-US" sz="2000" dirty="0" smtClean="0"/>
              <a:t>and topological attacks on the</a:t>
            </a:r>
            <a:r>
              <a:rPr lang="en-US" sz="2000" dirty="0" smtClean="0">
                <a:solidFill>
                  <a:srgbClr val="0000FF"/>
                </a:solidFill>
              </a:rPr>
              <a:t> Internet’s resilience</a:t>
            </a:r>
          </a:p>
          <a:p>
            <a:pPr lvl="1"/>
            <a:endParaRPr lang="en-US" sz="2400" dirty="0" smtClean="0"/>
          </a:p>
          <a:p>
            <a:r>
              <a:rPr lang="en-US" sz="2400" dirty="0" smtClean="0"/>
              <a:t>Dynamic Internet data (e.g., traffic) remains overwhelming</a:t>
            </a:r>
          </a:p>
          <a:p>
            <a:pPr lvl="1"/>
            <a:r>
              <a:rPr lang="en-US" sz="2000" dirty="0" smtClean="0"/>
              <a:t>Too many data points harden </a:t>
            </a:r>
            <a:r>
              <a:rPr lang="en-US" sz="2000" dirty="0" smtClean="0">
                <a:solidFill>
                  <a:srgbClr val="0000FF"/>
                </a:solidFill>
              </a:rPr>
              <a:t>early attack detection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Attack attribution </a:t>
            </a:r>
            <a:r>
              <a:rPr lang="en-US" sz="2000" dirty="0" smtClean="0"/>
              <a:t>remains challenging – Internet structure is largely ignored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Attack patterns </a:t>
            </a:r>
            <a:r>
              <a:rPr lang="en-US" sz="2000" dirty="0" smtClean="0"/>
              <a:t>are hard to detect at very fine granularities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7F653-1AEB-41BE-A7A0-D35AC7EBFC68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6913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382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7F653-1AEB-41BE-A7A0-D35AC7EBFC68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3209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382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7F653-1AEB-41BE-A7A0-D35AC7EBFC68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8858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382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7F653-1AEB-41BE-A7A0-D35AC7EBFC68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88589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7F653-1AEB-41BE-A7A0-D35AC7EBFC68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8469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AEF56-0A27-4D67-9F73-91B12F6098F7}" type="datetime1">
              <a:rPr lang="en-US" smtClean="0"/>
              <a:t>9/11/2014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University of Arizona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DF9-9EC1-45C9-8D11-BE0AF8EB2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727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45F0D-AE47-4A10-8C8B-4FB86FB31803}" type="datetime1">
              <a:rPr lang="en-US" smtClean="0"/>
              <a:t>9/11/2014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University of Arizona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DF9-9EC1-45C9-8D11-BE0AF8EB2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933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77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77A82-DD61-4695-BE66-707732F31803}" type="datetime1">
              <a:rPr lang="en-US" smtClean="0"/>
              <a:t>9/11/2014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University of Arizona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DF9-9EC1-45C9-8D11-BE0AF8EB2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197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blipFill dpi="0" rotWithShape="1">
          <a:blip r:embed="rId2">
            <a:alphaModFix amt="33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597155"/>
            <a:ext cx="6858000" cy="244462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210311" y="6344571"/>
            <a:ext cx="792360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+mj-lt"/>
              </a:rPr>
              <a:t>Computer</a:t>
            </a:r>
            <a:r>
              <a:rPr lang="en-US" sz="1500" baseline="0" dirty="0" smtClean="0">
                <a:latin typeface="+mj-lt"/>
              </a:rPr>
              <a:t> Science / Electrical and Computer Engineering</a:t>
            </a:r>
            <a:r>
              <a:rPr lang="en-US" sz="1500" dirty="0" smtClean="0">
                <a:latin typeface="+mj-lt"/>
              </a:rPr>
              <a:t>   –   University of Arizona</a:t>
            </a:r>
            <a:endParaRPr lang="it-IT" sz="1500" dirty="0">
              <a:latin typeface="+mj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DF9-9EC1-45C9-8D11-BE0AF8EB2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621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0"/>
          </p:nvPr>
        </p:nvSpPr>
        <p:spPr>
          <a:xfrm>
            <a:off x="195942" y="58369"/>
            <a:ext cx="8698464" cy="5847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 sz="1200"/>
            </a:lvl1pPr>
          </a:lstStyle>
          <a:p>
            <a:fld id="{E00F8DF9-9EC1-45C9-8D11-BE0AF8EB23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593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0"/>
          </p:nvPr>
        </p:nvSpPr>
        <p:spPr>
          <a:xfrm>
            <a:off x="195942" y="58369"/>
            <a:ext cx="8698464" cy="5847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6553200" y="6356354"/>
            <a:ext cx="2133600" cy="365125"/>
          </a:xfrm>
        </p:spPr>
        <p:txBody>
          <a:bodyPr/>
          <a:lstStyle>
            <a:lvl1pPr>
              <a:defRPr sz="1200"/>
            </a:lvl1pPr>
          </a:lstStyle>
          <a:p>
            <a:fld id="{E00F8DF9-9EC1-45C9-8D11-BE0AF8EB23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593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312" y="643144"/>
            <a:ext cx="8721742" cy="516982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0"/>
          </p:nvPr>
        </p:nvSpPr>
        <p:spPr>
          <a:xfrm>
            <a:off x="195942" y="58369"/>
            <a:ext cx="8698464" cy="5847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6553200" y="6356354"/>
            <a:ext cx="2133600" cy="365125"/>
          </a:xfrm>
        </p:spPr>
        <p:txBody>
          <a:bodyPr/>
          <a:lstStyle>
            <a:lvl1pPr>
              <a:defRPr sz="1200"/>
            </a:lvl1pPr>
          </a:lstStyle>
          <a:p>
            <a:fld id="{E00F8DF9-9EC1-45C9-8D11-BE0AF8EB23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090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312" y="643144"/>
            <a:ext cx="8721742" cy="516982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0"/>
          </p:nvPr>
        </p:nvSpPr>
        <p:spPr>
          <a:xfrm>
            <a:off x="195942" y="58369"/>
            <a:ext cx="8698464" cy="5847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6553200" y="6356354"/>
            <a:ext cx="2133600" cy="365125"/>
          </a:xfrm>
        </p:spPr>
        <p:txBody>
          <a:bodyPr/>
          <a:lstStyle>
            <a:lvl1pPr>
              <a:defRPr sz="1200"/>
            </a:lvl1pPr>
          </a:lstStyle>
          <a:p>
            <a:fld id="{E00F8DF9-9EC1-45C9-8D11-BE0AF8EB23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090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312" y="643144"/>
            <a:ext cx="8721742" cy="516982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0"/>
          </p:nvPr>
        </p:nvSpPr>
        <p:spPr>
          <a:xfrm>
            <a:off x="195942" y="58369"/>
            <a:ext cx="8698464" cy="5847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6553200" y="6356354"/>
            <a:ext cx="2133600" cy="365125"/>
          </a:xfrm>
        </p:spPr>
        <p:txBody>
          <a:bodyPr/>
          <a:lstStyle>
            <a:lvl1pPr>
              <a:defRPr sz="1200"/>
            </a:lvl1pPr>
          </a:lstStyle>
          <a:p>
            <a:fld id="{E00F8DF9-9EC1-45C9-8D11-BE0AF8EB23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090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312" y="643144"/>
            <a:ext cx="8721742" cy="516982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0"/>
          </p:nvPr>
        </p:nvSpPr>
        <p:spPr>
          <a:xfrm>
            <a:off x="195942" y="58369"/>
            <a:ext cx="8698464" cy="5847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6553200" y="6356354"/>
            <a:ext cx="2133600" cy="365125"/>
          </a:xfrm>
        </p:spPr>
        <p:txBody>
          <a:bodyPr/>
          <a:lstStyle>
            <a:lvl1pPr>
              <a:defRPr sz="1200"/>
            </a:lvl1pPr>
          </a:lstStyle>
          <a:p>
            <a:fld id="{E00F8DF9-9EC1-45C9-8D11-BE0AF8EB23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090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312" y="643144"/>
            <a:ext cx="8721742" cy="516982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0"/>
          </p:nvPr>
        </p:nvSpPr>
        <p:spPr>
          <a:xfrm>
            <a:off x="195942" y="58369"/>
            <a:ext cx="8698464" cy="5847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6553200" y="6356354"/>
            <a:ext cx="2133600" cy="365125"/>
          </a:xfrm>
        </p:spPr>
        <p:txBody>
          <a:bodyPr/>
          <a:lstStyle>
            <a:lvl1pPr>
              <a:defRPr sz="1200"/>
            </a:lvl1pPr>
          </a:lstStyle>
          <a:p>
            <a:fld id="{E00F8DF9-9EC1-45C9-8D11-BE0AF8EB23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090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78514-91A0-4C65-8EDF-CE78EAEECC2B}" type="datetime1">
              <a:rPr lang="en-US" smtClean="0"/>
              <a:t>9/11/2014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University of Arizona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DF9-9EC1-45C9-8D11-BE0AF8EB2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381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597155"/>
            <a:ext cx="6858000" cy="244462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210311" y="6344571"/>
            <a:ext cx="792360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+mj-lt"/>
              </a:rPr>
              <a:t>Computer</a:t>
            </a:r>
            <a:r>
              <a:rPr lang="en-US" sz="1500" baseline="0" dirty="0" smtClean="0">
                <a:latin typeface="+mj-lt"/>
              </a:rPr>
              <a:t> Science / Electrical and Computer Engineering</a:t>
            </a:r>
            <a:r>
              <a:rPr lang="en-US" sz="1500" dirty="0" smtClean="0">
                <a:latin typeface="+mj-lt"/>
              </a:rPr>
              <a:t>   –   University of Arizona</a:t>
            </a:r>
            <a:endParaRPr lang="it-IT" sz="1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09621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sz="half" idx="10"/>
          </p:nvPr>
        </p:nvSpPr>
        <p:spPr>
          <a:xfrm>
            <a:off x="195942" y="58369"/>
            <a:ext cx="8698464" cy="5847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5945" y="643147"/>
            <a:ext cx="4318907" cy="522388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643143"/>
            <a:ext cx="4265256" cy="522388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6553200" y="6356354"/>
            <a:ext cx="2133600" cy="365125"/>
          </a:xfrm>
        </p:spPr>
        <p:txBody>
          <a:bodyPr/>
          <a:lstStyle>
            <a:lvl1pPr>
              <a:defRPr sz="1200"/>
            </a:lvl1pPr>
          </a:lstStyle>
          <a:p>
            <a:fld id="{E00F8DF9-9EC1-45C9-8D11-BE0AF8EB23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92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4245" y="5043950"/>
            <a:ext cx="9059196" cy="17550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7102150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312" y="643144"/>
            <a:ext cx="8721742" cy="516982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0"/>
          </p:nvPr>
        </p:nvSpPr>
        <p:spPr>
          <a:xfrm>
            <a:off x="195942" y="58369"/>
            <a:ext cx="8698464" cy="5847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6553200" y="6356354"/>
            <a:ext cx="2133600" cy="365125"/>
          </a:xfrm>
        </p:spPr>
        <p:txBody>
          <a:bodyPr/>
          <a:lstStyle>
            <a:lvl1pPr>
              <a:defRPr sz="1200"/>
            </a:lvl1pPr>
          </a:lstStyle>
          <a:p>
            <a:fld id="{E00F8DF9-9EC1-45C9-8D11-BE0AF8EB23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830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312" y="643144"/>
            <a:ext cx="8721742" cy="516982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0"/>
          </p:nvPr>
        </p:nvSpPr>
        <p:spPr>
          <a:xfrm>
            <a:off x="195942" y="58369"/>
            <a:ext cx="8698464" cy="5847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6553200" y="6356354"/>
            <a:ext cx="2133600" cy="365125"/>
          </a:xfrm>
        </p:spPr>
        <p:txBody>
          <a:bodyPr/>
          <a:lstStyle>
            <a:lvl1pPr>
              <a:defRPr sz="1200"/>
            </a:lvl1pPr>
          </a:lstStyle>
          <a:p>
            <a:fld id="{E00F8DF9-9EC1-45C9-8D11-BE0AF8EB23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232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312" y="643144"/>
            <a:ext cx="8721742" cy="516982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0"/>
          </p:nvPr>
        </p:nvSpPr>
        <p:spPr>
          <a:xfrm>
            <a:off x="195942" y="58369"/>
            <a:ext cx="8698464" cy="5847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6553200" y="6356354"/>
            <a:ext cx="2133600" cy="365125"/>
          </a:xfrm>
        </p:spPr>
        <p:txBody>
          <a:bodyPr/>
          <a:lstStyle>
            <a:lvl1pPr>
              <a:defRPr sz="1200"/>
            </a:lvl1pPr>
          </a:lstStyle>
          <a:p>
            <a:fld id="{E00F8DF9-9EC1-45C9-8D11-BE0AF8EB23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439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312" y="643144"/>
            <a:ext cx="8721742" cy="516982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0"/>
          </p:nvPr>
        </p:nvSpPr>
        <p:spPr>
          <a:xfrm>
            <a:off x="195942" y="58369"/>
            <a:ext cx="8698464" cy="5847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3"/>
          </p:nvPr>
        </p:nvSpPr>
        <p:spPr>
          <a:xfrm>
            <a:off x="6553200" y="6356354"/>
            <a:ext cx="2133600" cy="365125"/>
          </a:xfrm>
        </p:spPr>
        <p:txBody>
          <a:bodyPr/>
          <a:lstStyle>
            <a:lvl1pPr>
              <a:defRPr sz="1200"/>
            </a:lvl1pPr>
          </a:lstStyle>
          <a:p>
            <a:fld id="{E00F8DF9-9EC1-45C9-8D11-BE0AF8EB23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48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F001B-5EE2-408B-829D-C2FE6393B413}" type="datetime1">
              <a:rPr lang="en-US" smtClean="0"/>
              <a:t>9/11/2014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University of Arizona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DF9-9EC1-45C9-8D11-BE0AF8EB2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904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4102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4"/>
            <a:ext cx="54102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F5016-BB9B-4277-9ECA-50DD70406835}" type="datetime1">
              <a:rPr lang="en-US" smtClean="0"/>
              <a:t>9/11/2014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University of Arizona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DF9-9EC1-45C9-8D11-BE0AF8EB2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748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E01D1-DEF7-483A-8F68-F31FB8FFDD82}" type="datetime1">
              <a:rPr lang="en-US" smtClean="0"/>
              <a:t>9/11/2014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University of Arizona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DF9-9EC1-45C9-8D11-BE0AF8EB2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31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2B496-24EF-46D3-8271-22A4CA64FB10}" type="datetime1">
              <a:rPr lang="en-US" smtClean="0"/>
              <a:t>9/11/2014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University of Arizona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DF9-9EC1-45C9-8D11-BE0AF8EB2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078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FDA69-2A96-4755-A915-F9326AFBDD1E}" type="datetime1">
              <a:rPr lang="en-US" smtClean="0"/>
              <a:t>9/11/2014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University of Arizona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DF9-9EC1-45C9-8D11-BE0AF8EB2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79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36D40-55DA-4ECC-B289-6A2DF80C87B9}" type="datetime1">
              <a:rPr lang="en-US" smtClean="0"/>
              <a:t>9/11/2014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University of Arizona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DF9-9EC1-45C9-8D11-BE0AF8EB2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556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79FC-C3E5-4E68-955D-962E5EDAEAE2}" type="datetime1">
              <a:rPr lang="en-US" smtClean="0"/>
              <a:t>9/11/2014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University of Arizona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DF9-9EC1-45C9-8D11-BE0AF8EB2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97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1EF0E-21B9-4687-BF26-BA31EC2AAA59}" type="datetime1">
              <a:rPr lang="en-US" smtClean="0"/>
              <a:t>9/11/2014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The University of Arizona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F8DF9-9EC1-45C9-8D11-BE0AF8EB23F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920" y="6010396"/>
            <a:ext cx="585135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132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32" r:id="rId15"/>
    <p:sldLayoutId id="2147483833" r:id="rId16"/>
    <p:sldLayoutId id="2147483834" r:id="rId17"/>
    <p:sldLayoutId id="2147483842" r:id="rId18"/>
    <p:sldLayoutId id="2147483846" r:id="rId19"/>
    <p:sldLayoutId id="2147483847" r:id="rId20"/>
    <p:sldLayoutId id="2147483782" r:id="rId21"/>
    <p:sldLayoutId id="2147483786" r:id="rId22"/>
    <p:sldLayoutId id="2147483848" r:id="rId23"/>
    <p:sldLayoutId id="2147483850" r:id="rId24"/>
    <p:sldLayoutId id="2147483851" r:id="rId25"/>
    <p:sldLayoutId id="2147483852" r:id="rId26"/>
  </p:sldLayoutIdLst>
  <p:hf hdr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7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jpg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hyperlink" Target="http://www.jump.org.uk/caida_code_red_animations/newframes-small-log.gi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vizsec-gama.cs.arizona.edu/animations/5min30minCumulative.mp4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IMap:</a:t>
            </a:r>
            <a:br>
              <a:rPr lang="it-IT" dirty="0" smtClean="0"/>
            </a:br>
            <a:r>
              <a:rPr lang="it-IT" dirty="0" smtClean="0"/>
              <a:t>Visualizing Network Activity over Internet Maps</a:t>
            </a:r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842920" y="3464915"/>
            <a:ext cx="7697859" cy="1390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1875" dirty="0"/>
              <a:t>Thienne </a:t>
            </a:r>
            <a:r>
              <a:rPr lang="it-IT" sz="1875" dirty="0" smtClean="0"/>
              <a:t>Johnson       Joseph Fowler	Paolo </a:t>
            </a:r>
            <a:r>
              <a:rPr lang="it-IT" sz="1875" dirty="0"/>
              <a:t>Simonetto</a:t>
            </a:r>
          </a:p>
          <a:p>
            <a:pPr algn="ctr">
              <a:lnSpc>
                <a:spcPct val="150000"/>
              </a:lnSpc>
            </a:pPr>
            <a:r>
              <a:rPr lang="it-IT" sz="1875" dirty="0"/>
              <a:t>Michael Schneider </a:t>
            </a:r>
            <a:r>
              <a:rPr lang="it-IT" sz="1875" dirty="0" smtClean="0"/>
              <a:t>	Carlos </a:t>
            </a:r>
            <a:r>
              <a:rPr lang="it-IT" sz="1875" dirty="0"/>
              <a:t>Acedo       </a:t>
            </a:r>
            <a:endParaRPr lang="it-IT" sz="1875" dirty="0" smtClean="0"/>
          </a:p>
          <a:p>
            <a:pPr algn="ctr">
              <a:lnSpc>
                <a:spcPct val="150000"/>
              </a:lnSpc>
            </a:pPr>
            <a:r>
              <a:rPr lang="it-IT" sz="1875" dirty="0" smtClean="0"/>
              <a:t>Stephen </a:t>
            </a:r>
            <a:r>
              <a:rPr lang="it-IT" sz="1875" dirty="0"/>
              <a:t>Kobourov        </a:t>
            </a:r>
            <a:r>
              <a:rPr lang="it-IT" sz="1875" dirty="0" smtClean="0"/>
              <a:t>	Loukas </a:t>
            </a:r>
            <a:r>
              <a:rPr lang="it-IT" sz="1875" dirty="0"/>
              <a:t>Lazos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F8DF9-9EC1-45C9-8D11-BE0AF8EB23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1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0"/>
          </p:nvPr>
        </p:nvSpPr>
        <p:spPr>
          <a:xfrm>
            <a:off x="0" y="0"/>
            <a:ext cx="8698464" cy="58477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IP Space Utilization over 24 Hours</a:t>
            </a:r>
            <a:endParaRPr lang="en-US" sz="2800" dirty="0"/>
          </a:p>
        </p:txBody>
      </p:sp>
      <p:pic>
        <p:nvPicPr>
          <p:cNvPr id="6" name="Picture 5" descr="geovide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893"/>
            <a:ext cx="9144000" cy="51372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75549" y="6166158"/>
            <a:ext cx="46684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http://internetcensus2012.bitbucket.org/images/</a:t>
            </a:r>
            <a:r>
              <a:rPr lang="en-US" sz="1400" dirty="0" err="1"/>
              <a:t>geovideo.gif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7152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0"/>
          </p:nvPr>
        </p:nvSpPr>
        <p:spPr>
          <a:xfrm>
            <a:off x="0" y="0"/>
            <a:ext cx="8698464" cy="58477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Webpage Visits </a:t>
            </a:r>
            <a:r>
              <a:rPr lang="en-US" sz="2800" dirty="0"/>
              <a:t> </a:t>
            </a:r>
            <a:r>
              <a:rPr lang="en-US" sz="2800" dirty="0" smtClean="0"/>
              <a:t>- Alexa Traffic Statistics</a:t>
            </a:r>
            <a:endParaRPr lang="en-US" sz="2800" dirty="0"/>
          </a:p>
        </p:txBody>
      </p:sp>
      <p:pic>
        <p:nvPicPr>
          <p:cNvPr id="3" name="Picture 2" descr="Screen Shot 2014-09-08 at 11.05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952"/>
            <a:ext cx="9144000" cy="55357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622156" y="6488668"/>
            <a:ext cx="20039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http://internet-</a:t>
            </a:r>
            <a:r>
              <a:rPr lang="en-US" sz="1400" dirty="0" err="1"/>
              <a:t>map.net</a:t>
            </a:r>
            <a:r>
              <a:rPr lang="en-US" sz="14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59161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033" y="702805"/>
            <a:ext cx="6184197" cy="4760036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0"/>
          </p:nvPr>
        </p:nvSpPr>
        <p:spPr>
          <a:xfrm>
            <a:off x="0" y="0"/>
            <a:ext cx="8698464" cy="58477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Graph Analysis of the Internet Topology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3588236" y="6550223"/>
            <a:ext cx="19675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 err="1" smtClean="0"/>
              <a:t>Mahadevan</a:t>
            </a:r>
            <a:r>
              <a:rPr lang="en-US" sz="1400" dirty="0" smtClean="0"/>
              <a:t> et al, 2006]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3027219" y="5651764"/>
            <a:ext cx="3373821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Distance distribution</a:t>
            </a:r>
            <a:endParaRPr lang="en-US" sz="2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00F8DF9-9EC1-45C9-8D11-BE0AF8EB23F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3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0"/>
          </p:nvPr>
        </p:nvSpPr>
        <p:spPr>
          <a:xfrm>
            <a:off x="0" y="0"/>
            <a:ext cx="8698464" cy="58477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Graph Analysis of the Internet Topology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3588237" y="6550223"/>
            <a:ext cx="19675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 err="1" smtClean="0"/>
              <a:t>Mahadevan</a:t>
            </a:r>
            <a:r>
              <a:rPr lang="en-US" sz="1400" dirty="0" smtClean="0"/>
              <a:t> et al, 2006]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948374" y="5756645"/>
            <a:ext cx="4923693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Average distance from k-degree nodes </a:t>
            </a:r>
            <a:r>
              <a:rPr lang="en-US" sz="2000" i="1" dirty="0" smtClean="0"/>
              <a:t>d</a:t>
            </a:r>
            <a:r>
              <a:rPr lang="en-US" sz="2000" dirty="0" smtClean="0"/>
              <a:t>(</a:t>
            </a:r>
            <a:r>
              <a:rPr lang="en-US" sz="2000" i="1" dirty="0" smtClean="0"/>
              <a:t>k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00F8DF9-9EC1-45C9-8D11-BE0AF8EB23FA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514" y="1092409"/>
            <a:ext cx="5697415" cy="442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3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136" y="485457"/>
            <a:ext cx="2053221" cy="1539916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0"/>
          </p:nvPr>
        </p:nvSpPr>
        <p:spPr>
          <a:xfrm>
            <a:off x="0" y="0"/>
            <a:ext cx="8698464" cy="58477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Limitations of Prior Work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00F8DF9-9EC1-45C9-8D11-BE0AF8EB23FA}" type="slidenum">
              <a:rPr lang="en-US" smtClean="0"/>
              <a:t>14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8318" y="767931"/>
            <a:ext cx="81395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Graphics are </a:t>
            </a:r>
            <a:r>
              <a:rPr lang="en-US" sz="2400" dirty="0" smtClean="0">
                <a:solidFill>
                  <a:srgbClr val="0000FF"/>
                </a:solidFill>
              </a:rPr>
              <a:t>as complex</a:t>
            </a:r>
            <a:r>
              <a:rPr lang="en-US" sz="2400" dirty="0" smtClean="0"/>
              <a:t> as the underlying data</a:t>
            </a:r>
          </a:p>
          <a:p>
            <a:pPr lvl="1"/>
            <a:r>
              <a:rPr lang="en-US" sz="2000" dirty="0" smtClean="0"/>
              <a:t>Pretty pictures, but </a:t>
            </a:r>
            <a:r>
              <a:rPr lang="en-US" sz="2000" dirty="0" smtClean="0">
                <a:solidFill>
                  <a:srgbClr val="0000FF"/>
                </a:solidFill>
              </a:rPr>
              <a:t>not informative</a:t>
            </a:r>
          </a:p>
          <a:p>
            <a:pPr lvl="1"/>
            <a:r>
              <a:rPr lang="en-US" sz="2000" dirty="0"/>
              <a:t>Human </a:t>
            </a:r>
            <a:r>
              <a:rPr lang="en-US" sz="2000" dirty="0">
                <a:solidFill>
                  <a:srgbClr val="0000FF"/>
                </a:solidFill>
              </a:rPr>
              <a:t>cognitive ability </a:t>
            </a:r>
            <a:r>
              <a:rPr lang="en-US" sz="2000" dirty="0"/>
              <a:t>is highly challenged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Analytical metrics </a:t>
            </a:r>
            <a:r>
              <a:rPr lang="en-US" sz="2000" dirty="0" smtClean="0"/>
              <a:t>fail to capture  “local” properties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174" y="4580578"/>
            <a:ext cx="2101826" cy="1667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8318" y="4647340"/>
            <a:ext cx="746168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Dynamic Internet data remains overwhelming</a:t>
            </a:r>
          </a:p>
          <a:p>
            <a:pPr lvl="1"/>
            <a:r>
              <a:rPr lang="en-US" sz="2000" dirty="0"/>
              <a:t>Too many data points harden </a:t>
            </a:r>
            <a:r>
              <a:rPr lang="en-US" sz="2000" dirty="0">
                <a:solidFill>
                  <a:srgbClr val="0000FF"/>
                </a:solidFill>
              </a:rPr>
              <a:t>early attack detection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Attack attribution </a:t>
            </a:r>
            <a:r>
              <a:rPr lang="en-US" sz="2000" dirty="0"/>
              <a:t>remains challenging – </a:t>
            </a:r>
          </a:p>
          <a:p>
            <a:pPr lvl="1"/>
            <a:r>
              <a:rPr lang="en-US" sz="2000" dirty="0"/>
              <a:t>		Internet structure is largely ignored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Attack patterns </a:t>
            </a:r>
            <a:r>
              <a:rPr lang="en-US" sz="2000" dirty="0"/>
              <a:t>are hard to detect at very fine granularities</a:t>
            </a:r>
          </a:p>
        </p:txBody>
      </p:sp>
      <p:sp>
        <p:nvSpPr>
          <p:cNvPr id="8" name="Rectangle 7"/>
          <p:cNvSpPr/>
          <p:nvPr/>
        </p:nvSpPr>
        <p:spPr>
          <a:xfrm>
            <a:off x="158318" y="2336082"/>
            <a:ext cx="6762705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Macroscopic Internet views abstract its structure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Role</a:t>
            </a:r>
            <a:r>
              <a:rPr lang="en-US" sz="2000" dirty="0"/>
              <a:t> of each Internet Service Provider (size, </a:t>
            </a:r>
            <a:r>
              <a:rPr lang="en-US" sz="2000" dirty="0" smtClean="0"/>
              <a:t>connectivity…)</a:t>
            </a:r>
            <a:endParaRPr lang="en-US" sz="2000" dirty="0"/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Relationships </a:t>
            </a:r>
            <a:r>
              <a:rPr lang="en-US" sz="2000" dirty="0"/>
              <a:t>between organizations, countries, allies, </a:t>
            </a:r>
            <a:r>
              <a:rPr lang="en-US" sz="2000" dirty="0" smtClean="0"/>
              <a:t>   	foes</a:t>
            </a:r>
            <a:r>
              <a:rPr lang="en-US" sz="2000" dirty="0"/>
              <a:t>, </a:t>
            </a:r>
            <a:r>
              <a:rPr lang="en-US" sz="2000" dirty="0" smtClean="0"/>
              <a:t>content </a:t>
            </a:r>
            <a:r>
              <a:rPr lang="en-US" sz="2000" dirty="0"/>
              <a:t>providers,  ISPs and their dynamics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Impact of outages </a:t>
            </a:r>
            <a:r>
              <a:rPr lang="en-US" sz="2000" dirty="0"/>
              <a:t>and topological attacks on the</a:t>
            </a:r>
            <a:r>
              <a:rPr lang="en-US" sz="2000" dirty="0">
                <a:solidFill>
                  <a:srgbClr val="0000FF"/>
                </a:solidFill>
              </a:rPr>
              <a:t> Internet’s </a:t>
            </a:r>
            <a:r>
              <a:rPr lang="en-US" sz="2000" dirty="0" smtClean="0">
                <a:solidFill>
                  <a:srgbClr val="0000FF"/>
                </a:solidFill>
              </a:rPr>
              <a:t>resilience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494" y="2501022"/>
            <a:ext cx="2152506" cy="167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71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0"/>
          </p:nvPr>
        </p:nvSpPr>
        <p:spPr>
          <a:xfrm>
            <a:off x="0" y="0"/>
            <a:ext cx="8698464" cy="584775"/>
          </a:xfrm>
        </p:spPr>
        <p:txBody>
          <a:bodyPr>
            <a:noAutofit/>
          </a:bodyPr>
          <a:lstStyle/>
          <a:p>
            <a:r>
              <a:rPr lang="en-US" sz="3600" dirty="0" err="1" smtClean="0"/>
              <a:t>IMap</a:t>
            </a:r>
            <a:endParaRPr lang="en-US" sz="3600" dirty="0"/>
          </a:p>
        </p:txBody>
      </p:sp>
      <p:pic>
        <p:nvPicPr>
          <p:cNvPr id="2050" name="Picture 2" descr="C:\Users\Loukas\Dropbox\security_visualization\paper-vizsec2014\fig_casestudy\ddos\c3-int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591" y="0"/>
            <a:ext cx="75523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24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Loukas\Dropbox\security_visualization\paper-vizsec2014\fig_casestudy\ddos\c3-int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656" y="1434152"/>
            <a:ext cx="5716100" cy="519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half" idx="10"/>
          </p:nvPr>
        </p:nvSpPr>
        <p:spPr>
          <a:xfrm>
            <a:off x="0" y="0"/>
            <a:ext cx="8698464" cy="584775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IMap</a:t>
            </a:r>
            <a:r>
              <a:rPr lang="en-US" sz="2800" dirty="0" smtClean="0"/>
              <a:t> Features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00F8DF9-9EC1-45C9-8D11-BE0AF8EB23FA}" type="slidenum">
              <a:rPr lang="en-US" smtClean="0"/>
              <a:t>16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779099"/>
            <a:ext cx="24737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Countries scaled based on their Internet presence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3689" y="656601"/>
            <a:ext cx="88466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 geographic-like representation of the Internet topology via </a:t>
            </a:r>
            <a:r>
              <a:rPr lang="en-US" sz="2000" dirty="0" smtClean="0">
                <a:solidFill>
                  <a:srgbClr val="0000FF"/>
                </a:solidFill>
              </a:rPr>
              <a:t>canonical maps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Contiguous regions </a:t>
            </a:r>
            <a:r>
              <a:rPr lang="en-US" sz="2000" dirty="0" smtClean="0"/>
              <a:t>based on topology attributes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44069" y="5587524"/>
            <a:ext cx="2893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Country proximity related to 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connectivity “strength”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Arc 7"/>
          <p:cNvSpPr/>
          <p:nvPr/>
        </p:nvSpPr>
        <p:spPr>
          <a:xfrm>
            <a:off x="1572425" y="2192650"/>
            <a:ext cx="1217535" cy="906792"/>
          </a:xfrm>
          <a:prstGeom prst="arc">
            <a:avLst>
              <a:gd name="adj1" fmla="val 16199996"/>
              <a:gd name="adj2" fmla="val 105990"/>
            </a:avLst>
          </a:prstGeom>
          <a:ln>
            <a:headEnd type="none" w="med" len="med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6520441" y="4272897"/>
            <a:ext cx="247828" cy="709301"/>
          </a:xfrm>
          <a:prstGeom prst="straightConnector1">
            <a:avLst/>
          </a:prstGeom>
          <a:ln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52400" y="4624547"/>
            <a:ext cx="2473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Labels proportional to 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node importance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1649338" y="3717421"/>
            <a:ext cx="752030" cy="907126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6768269" y="4705247"/>
            <a:ext cx="1022767" cy="907126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-33354" y="3368254"/>
            <a:ext cx="1923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Overlays of dynamic traffic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1454799" y="3461047"/>
            <a:ext cx="570554" cy="162218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3689" y="5587523"/>
            <a:ext cx="1923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Coloring based on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continent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43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0"/>
          </p:nvPr>
        </p:nvSpPr>
        <p:spPr>
          <a:xfrm>
            <a:off x="0" y="0"/>
            <a:ext cx="8698464" cy="584775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IMap</a:t>
            </a:r>
            <a:r>
              <a:rPr lang="en-US" sz="2800" dirty="0" smtClean="0"/>
              <a:t> Generation Process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00F8DF9-9EC1-45C9-8D11-BE0AF8EB23FA}" type="slidenum">
              <a:rPr lang="en-US" smtClean="0"/>
              <a:t>17</a:t>
            </a:fld>
            <a:endParaRPr lang="en-US" dirty="0"/>
          </a:p>
        </p:txBody>
      </p:sp>
      <p:pic>
        <p:nvPicPr>
          <p:cNvPr id="3074" name="Picture 2" descr="C:\Users\Loukas\Dropbox\security_visualization\paper-vizsec2014\figures\proces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5102"/>
            <a:ext cx="8848585" cy="163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3552" y="3884409"/>
            <a:ext cx="8245227" cy="19389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Autonomous System (AS): </a:t>
            </a:r>
            <a:r>
              <a:rPr lang="en-US" sz="2000" dirty="0" smtClean="0"/>
              <a:t>“</a:t>
            </a:r>
            <a:r>
              <a:rPr lang="en-US" sz="2000" i="1" dirty="0" smtClean="0"/>
              <a:t>a </a:t>
            </a:r>
            <a:r>
              <a:rPr lang="en-US" sz="2000" i="1" dirty="0"/>
              <a:t>connected group of one or more IP prefixes run by one or more network operators which has a SINGLE and CLEARLY DEFINED routing </a:t>
            </a:r>
            <a:r>
              <a:rPr lang="en-US" sz="2000" i="1" dirty="0" smtClean="0"/>
              <a:t>policy” </a:t>
            </a:r>
            <a:r>
              <a:rPr lang="en-US" sz="2000" dirty="0" smtClean="0"/>
              <a:t>(RFC 130)</a:t>
            </a:r>
            <a:r>
              <a:rPr lang="en-US" sz="2000" i="1" dirty="0" smtClean="0"/>
              <a:t>.</a:t>
            </a:r>
          </a:p>
          <a:p>
            <a:pPr marL="800100" lvl="1" indent="-342900">
              <a:buFont typeface="Calibri" panose="020F0502020204030204" pitchFamily="34" charset="0"/>
              <a:buChar char="–"/>
            </a:pPr>
            <a:r>
              <a:rPr lang="en-US" sz="2000" dirty="0" smtClean="0"/>
              <a:t>Internet Service Provider (ISP)</a:t>
            </a:r>
          </a:p>
          <a:p>
            <a:pPr marL="800100" lvl="1" indent="-342900">
              <a:buFont typeface="Calibri" panose="020F0502020204030204" pitchFamily="34" charset="0"/>
              <a:buChar char="–"/>
            </a:pPr>
            <a:r>
              <a:rPr lang="en-US" sz="2000" dirty="0" smtClean="0"/>
              <a:t>Large company </a:t>
            </a:r>
          </a:p>
          <a:p>
            <a:pPr marL="800100" lvl="1" indent="-342900">
              <a:buFont typeface="Calibri" panose="020F0502020204030204" pitchFamily="34" charset="0"/>
              <a:buChar char="–"/>
            </a:pPr>
            <a:r>
              <a:rPr lang="en-US" sz="2000" dirty="0" smtClean="0"/>
              <a:t>University</a:t>
            </a:r>
          </a:p>
        </p:txBody>
      </p:sp>
    </p:spTree>
    <p:extLst>
      <p:ext uri="{BB962C8B-B14F-4D97-AF65-F5344CB8AC3E}">
        <p14:creationId xmlns:p14="http://schemas.microsoft.com/office/powerpoint/2010/main" val="313950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67" y="1332552"/>
            <a:ext cx="8810262" cy="514351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38" y="1366069"/>
            <a:ext cx="8810262" cy="514351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67" y="1310986"/>
            <a:ext cx="8810262" cy="514351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0"/>
          </p:nvPr>
        </p:nvSpPr>
        <p:spPr>
          <a:xfrm>
            <a:off x="-1" y="5680"/>
            <a:ext cx="9045995" cy="584775"/>
          </a:xfrm>
        </p:spPr>
        <p:txBody>
          <a:bodyPr>
            <a:noAutofit/>
          </a:bodyPr>
          <a:lstStyle/>
          <a:p>
            <a:r>
              <a:rPr lang="en-US" sz="2800" dirty="0" smtClean="0"/>
              <a:t>Internet Organization at the AS Level</a:t>
            </a:r>
            <a:endParaRPr lang="en-US" sz="2800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5973751" y="3010719"/>
            <a:ext cx="752870" cy="0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5252228" y="5895846"/>
            <a:ext cx="3793767" cy="707886"/>
            <a:chOff x="5252228" y="5895846"/>
            <a:chExt cx="3793767" cy="707886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5252228" y="6037412"/>
              <a:ext cx="75287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5252228" y="6398934"/>
              <a:ext cx="75287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6005098" y="5895846"/>
              <a:ext cx="304089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Peer-to-peer (p2p)</a:t>
              </a:r>
            </a:p>
            <a:p>
              <a:r>
                <a:rPr lang="en-US" sz="2000" dirty="0" smtClean="0"/>
                <a:t>Customer-to-provider (c2p)</a:t>
              </a:r>
              <a:endParaRPr lang="en-US" sz="20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001486" y="1523559"/>
            <a:ext cx="6994466" cy="2876477"/>
            <a:chOff x="1001486" y="1523559"/>
            <a:chExt cx="6994466" cy="2876477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1001486" y="3113072"/>
              <a:ext cx="1042484" cy="128696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V="1">
              <a:off x="2096557" y="3092525"/>
              <a:ext cx="0" cy="130751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V="1">
              <a:off x="3267752" y="3113071"/>
              <a:ext cx="11986" cy="125344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4377360" y="3113071"/>
              <a:ext cx="0" cy="125344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5787486" y="3102797"/>
              <a:ext cx="12637" cy="129723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 flipV="1">
              <a:off x="6884163" y="3133617"/>
              <a:ext cx="15113" cy="123290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6914596" y="3133617"/>
              <a:ext cx="1081356" cy="123290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2297701" y="1680264"/>
              <a:ext cx="864599" cy="115369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3237580" y="1680264"/>
              <a:ext cx="0" cy="115369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4375974" y="1680264"/>
              <a:ext cx="1411512" cy="117164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 flipV="1">
              <a:off x="5805934" y="1680264"/>
              <a:ext cx="11047" cy="115369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H="1" flipV="1">
              <a:off x="5850529" y="1664414"/>
              <a:ext cx="951858" cy="116954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3361931" y="1523559"/>
              <a:ext cx="2319597" cy="6629"/>
            </a:xfrm>
            <a:prstGeom prst="line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268865" y="3003058"/>
              <a:ext cx="779135" cy="7661"/>
            </a:xfrm>
            <a:prstGeom prst="line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H="1" flipV="1">
              <a:off x="5816981" y="3113072"/>
              <a:ext cx="1082296" cy="125344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8025732" y="1181403"/>
            <a:ext cx="997366" cy="3028566"/>
            <a:chOff x="8025732" y="1181403"/>
            <a:chExt cx="997366" cy="3028566"/>
          </a:xfrm>
        </p:grpSpPr>
        <p:sp>
          <p:nvSpPr>
            <p:cNvPr id="28" name="TextBox 27"/>
            <p:cNvSpPr txBox="1"/>
            <p:nvPr/>
          </p:nvSpPr>
          <p:spPr>
            <a:xfrm>
              <a:off x="8025732" y="1181403"/>
              <a:ext cx="8915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Tier 1</a:t>
              </a:r>
              <a:endPara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025732" y="2326024"/>
              <a:ext cx="8915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Tier 2</a:t>
              </a:r>
              <a:endPara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131507" y="3748304"/>
              <a:ext cx="8915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Tier 3</a:t>
              </a:r>
              <a:endPara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323293" y="646222"/>
            <a:ext cx="3852068" cy="4008291"/>
            <a:chOff x="3323293" y="646222"/>
            <a:chExt cx="3852068" cy="4008291"/>
          </a:xfrm>
        </p:grpSpPr>
        <p:grpSp>
          <p:nvGrpSpPr>
            <p:cNvPr id="34" name="Group 33"/>
            <p:cNvGrpSpPr/>
            <p:nvPr/>
          </p:nvGrpSpPr>
          <p:grpSpPr>
            <a:xfrm>
              <a:off x="3323293" y="646222"/>
              <a:ext cx="877163" cy="4008291"/>
              <a:chOff x="3236042" y="866934"/>
              <a:chExt cx="877163" cy="3790181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3253847" y="3871336"/>
                <a:ext cx="816449" cy="7857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 </a:t>
                </a:r>
              </a:p>
              <a:p>
                <a:r>
                  <a:rPr lang="en-US" sz="2400" dirty="0" err="1" smtClean="0"/>
                  <a:t>UofA</a:t>
                </a:r>
                <a:endParaRPr lang="en-US" sz="2400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3237579" y="2258104"/>
                <a:ext cx="731390" cy="7857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 </a:t>
                </a:r>
              </a:p>
              <a:p>
                <a:r>
                  <a:rPr lang="en-US" sz="2400" dirty="0" smtClean="0"/>
                  <a:t>COX</a:t>
                </a:r>
                <a:endParaRPr lang="en-US" sz="2400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3236042" y="866934"/>
                <a:ext cx="877163" cy="7857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 </a:t>
                </a:r>
              </a:p>
              <a:p>
                <a:r>
                  <a:rPr lang="en-US" sz="2400" dirty="0" smtClean="0"/>
                  <a:t>AT&amp;T</a:t>
                </a:r>
                <a:endParaRPr lang="en-US" sz="2400" dirty="0"/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5850529" y="1015554"/>
              <a:ext cx="132483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smtClean="0"/>
                <a:t>Cogent</a:t>
              </a:r>
              <a:endParaRPr lang="en-US" sz="24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91664" y="1015553"/>
            <a:ext cx="7720840" cy="4203834"/>
            <a:chOff x="491664" y="1015553"/>
            <a:chExt cx="7720840" cy="4203834"/>
          </a:xfrm>
        </p:grpSpPr>
        <p:grpSp>
          <p:nvGrpSpPr>
            <p:cNvPr id="9" name="Group 8"/>
            <p:cNvGrpSpPr/>
            <p:nvPr/>
          </p:nvGrpSpPr>
          <p:grpSpPr>
            <a:xfrm>
              <a:off x="491664" y="2720145"/>
              <a:ext cx="7720840" cy="2499242"/>
              <a:chOff x="491664" y="2720145"/>
              <a:chExt cx="7720840" cy="2499242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7175361" y="2736744"/>
                <a:ext cx="10371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 smtClean="0">
                    <a:solidFill>
                      <a:srgbClr val="C00000"/>
                    </a:solidFill>
                  </a:rPr>
                  <a:t>Transit</a:t>
                </a:r>
                <a:endParaRPr lang="en-US" sz="2400" i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896680" y="2720145"/>
                <a:ext cx="103714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 smtClean="0">
                    <a:solidFill>
                      <a:srgbClr val="C00000"/>
                    </a:solidFill>
                  </a:rPr>
                  <a:t>Transit</a:t>
                </a:r>
                <a:endParaRPr lang="en-US" sz="2400" i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6298954" y="4757722"/>
                <a:ext cx="183255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 smtClean="0">
                    <a:solidFill>
                      <a:srgbClr val="C00000"/>
                    </a:solidFill>
                  </a:rPr>
                  <a:t>Multi-homed</a:t>
                </a:r>
                <a:endParaRPr lang="en-US" sz="2400" i="1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491664" y="4757721"/>
                <a:ext cx="75212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i="1" dirty="0" smtClean="0">
                    <a:solidFill>
                      <a:srgbClr val="C00000"/>
                    </a:solidFill>
                  </a:rPr>
                  <a:t>Stub</a:t>
                </a:r>
                <a:endParaRPr lang="en-US" sz="2400" i="1" dirty="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2010857" y="1015553"/>
              <a:ext cx="10371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i="1" dirty="0" smtClean="0">
                  <a:solidFill>
                    <a:srgbClr val="C00000"/>
                  </a:solidFill>
                </a:rPr>
                <a:t>Transit</a:t>
              </a:r>
              <a:endParaRPr lang="en-US" sz="2400" i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563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67" y="1332552"/>
            <a:ext cx="8810262" cy="514351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38" y="1366069"/>
            <a:ext cx="8810262" cy="514351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67" y="1310986"/>
            <a:ext cx="8810262" cy="514351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0"/>
          </p:nvPr>
        </p:nvSpPr>
        <p:spPr>
          <a:xfrm>
            <a:off x="0" y="5680"/>
            <a:ext cx="8698464" cy="584775"/>
          </a:xfrm>
        </p:spPr>
        <p:txBody>
          <a:bodyPr>
            <a:noAutofit/>
          </a:bodyPr>
          <a:lstStyle/>
          <a:p>
            <a:r>
              <a:rPr lang="en-US" sz="2800" dirty="0" smtClean="0"/>
              <a:t>BGP (Border Gateway Protocol) </a:t>
            </a:r>
            <a:r>
              <a:rPr lang="en-US" sz="2800" dirty="0"/>
              <a:t>Paths and Routing Policies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001486" y="3113072"/>
            <a:ext cx="1042484" cy="12869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2096557" y="3092524"/>
            <a:ext cx="0" cy="12534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267752" y="3113071"/>
            <a:ext cx="11986" cy="12534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377360" y="3113071"/>
            <a:ext cx="0" cy="12534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787486" y="3102797"/>
            <a:ext cx="12637" cy="129723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6884163" y="3133617"/>
            <a:ext cx="15113" cy="12329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6914596" y="3133617"/>
            <a:ext cx="1081356" cy="12329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297701" y="1680264"/>
            <a:ext cx="864599" cy="11536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237580" y="1680264"/>
            <a:ext cx="0" cy="11536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4375974" y="1680264"/>
            <a:ext cx="1411512" cy="11716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5810256" y="1680264"/>
            <a:ext cx="11047" cy="11536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5895975" y="1680264"/>
            <a:ext cx="906412" cy="11536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361931" y="1523559"/>
            <a:ext cx="2319597" cy="6629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2268865" y="3003058"/>
            <a:ext cx="779135" cy="7661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973751" y="3010719"/>
            <a:ext cx="752870" cy="0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5252228" y="5895846"/>
            <a:ext cx="3793767" cy="707886"/>
            <a:chOff x="5252228" y="5895846"/>
            <a:chExt cx="3793767" cy="707886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5252228" y="6037412"/>
              <a:ext cx="75287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5252228" y="6398934"/>
              <a:ext cx="75287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6005098" y="5895846"/>
              <a:ext cx="304089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Peer-to-peer (p2p)</a:t>
              </a:r>
            </a:p>
            <a:p>
              <a:r>
                <a:rPr lang="en-US" sz="2000" dirty="0" smtClean="0"/>
                <a:t>Customer-to-provider (c2p)</a:t>
              </a:r>
              <a:endParaRPr lang="en-US" sz="2000" dirty="0"/>
            </a:p>
          </p:txBody>
        </p:sp>
      </p:grpSp>
      <p:cxnSp>
        <p:nvCxnSpPr>
          <p:cNvPr id="60" name="Straight Arrow Connector 59"/>
          <p:cNvCxnSpPr/>
          <p:nvPr/>
        </p:nvCxnSpPr>
        <p:spPr>
          <a:xfrm flipH="1" flipV="1">
            <a:off x="5795521" y="3113071"/>
            <a:ext cx="1103755" cy="12534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8025732" y="1181403"/>
            <a:ext cx="997366" cy="3028566"/>
            <a:chOff x="8025732" y="1181403"/>
            <a:chExt cx="997366" cy="3028566"/>
          </a:xfrm>
        </p:grpSpPr>
        <p:sp>
          <p:nvSpPr>
            <p:cNvPr id="28" name="TextBox 27"/>
            <p:cNvSpPr txBox="1"/>
            <p:nvPr/>
          </p:nvSpPr>
          <p:spPr>
            <a:xfrm>
              <a:off x="8025732" y="1181403"/>
              <a:ext cx="8915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Tier 1</a:t>
              </a:r>
              <a:endPara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025732" y="2326024"/>
              <a:ext cx="8915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Tier 2</a:t>
              </a:r>
              <a:endPara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131507" y="3748304"/>
              <a:ext cx="8915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Tier 3</a:t>
              </a:r>
              <a:endPara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2268865" y="1680264"/>
            <a:ext cx="980712" cy="2741337"/>
            <a:chOff x="2233362" y="1680264"/>
            <a:chExt cx="980712" cy="2741337"/>
          </a:xfrm>
        </p:grpSpPr>
        <p:cxnSp>
          <p:nvCxnSpPr>
            <p:cNvPr id="61" name="Straight Arrow Connector 60"/>
            <p:cNvCxnSpPr/>
            <p:nvPr/>
          </p:nvCxnSpPr>
          <p:spPr>
            <a:xfrm flipH="1">
              <a:off x="2233362" y="2995395"/>
              <a:ext cx="779135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V="1">
              <a:off x="3202077" y="1680264"/>
              <a:ext cx="0" cy="1153694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H="1">
              <a:off x="3199222" y="3113071"/>
              <a:ext cx="14852" cy="130853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64" name="Rounded Rectangular Callout 63"/>
          <p:cNvSpPr/>
          <p:nvPr/>
        </p:nvSpPr>
        <p:spPr>
          <a:xfrm>
            <a:off x="282367" y="856225"/>
            <a:ext cx="2815909" cy="909522"/>
          </a:xfrm>
          <a:prstGeom prst="wedgeRoundRectCallout">
            <a:avLst>
              <a:gd name="adj1" fmla="val 51785"/>
              <a:gd name="adj2" fmla="val 167826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“I can reach prefix 168.35/16 via </a:t>
            </a:r>
            <a:r>
              <a:rPr lang="en-US" sz="2000" dirty="0" err="1" smtClean="0"/>
              <a:t>AS</a:t>
            </a:r>
            <a:r>
              <a:rPr lang="en-US" sz="2000" baseline="-25000" dirty="0" err="1" smtClean="0"/>
              <a:t>i</a:t>
            </a:r>
            <a:r>
              <a:rPr lang="en-US" sz="2000" dirty="0"/>
              <a:t>, </a:t>
            </a:r>
            <a:r>
              <a:rPr lang="en-US" sz="2000" dirty="0" err="1" smtClean="0"/>
              <a:t>AS</a:t>
            </a:r>
            <a:r>
              <a:rPr lang="en-US" sz="2000" baseline="-25000" dirty="0" err="1" smtClean="0"/>
              <a:t>j</a:t>
            </a:r>
            <a:r>
              <a:rPr lang="en-US" sz="2000" dirty="0" smtClean="0"/>
              <a:t>, and </a:t>
            </a:r>
            <a:r>
              <a:rPr lang="en-US" sz="2000" dirty="0" err="1" smtClean="0"/>
              <a:t>AS</a:t>
            </a:r>
            <a:r>
              <a:rPr lang="en-US" sz="2000" baseline="-25000" dirty="0" err="1" smtClean="0"/>
              <a:t>k</a:t>
            </a:r>
            <a:r>
              <a:rPr lang="en-US" sz="2000" dirty="0" smtClean="0"/>
              <a:t>”</a:t>
            </a:r>
            <a:endParaRPr lang="en-US" sz="2000" dirty="0"/>
          </a:p>
        </p:txBody>
      </p:sp>
      <p:grpSp>
        <p:nvGrpSpPr>
          <p:cNvPr id="69" name="Group 68"/>
          <p:cNvGrpSpPr/>
          <p:nvPr/>
        </p:nvGrpSpPr>
        <p:grpSpPr>
          <a:xfrm>
            <a:off x="2489956" y="2253420"/>
            <a:ext cx="1369271" cy="1691644"/>
            <a:chOff x="2489956" y="2253420"/>
            <a:chExt cx="1369271" cy="1691644"/>
          </a:xfrm>
        </p:grpSpPr>
        <p:sp>
          <p:nvSpPr>
            <p:cNvPr id="66" name="Rectangle 65"/>
            <p:cNvSpPr/>
            <p:nvPr/>
          </p:nvSpPr>
          <p:spPr>
            <a:xfrm>
              <a:off x="3279738" y="2253420"/>
              <a:ext cx="5741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BGP</a:t>
              </a:r>
              <a:endParaRPr lang="en-US" dirty="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285031" y="3575732"/>
              <a:ext cx="5741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BGP</a:t>
              </a:r>
              <a:endParaRPr lang="en-US" dirty="0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2489956" y="3059668"/>
              <a:ext cx="5741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BGP</a:t>
              </a:r>
              <a:endParaRPr lang="en-US" dirty="0"/>
            </a:p>
          </p:txBody>
        </p:sp>
      </p:grpSp>
      <p:sp>
        <p:nvSpPr>
          <p:cNvPr id="74" name="Line Callout 1 73"/>
          <p:cNvSpPr/>
          <p:nvPr/>
        </p:nvSpPr>
        <p:spPr>
          <a:xfrm>
            <a:off x="900729" y="5394376"/>
            <a:ext cx="1569339" cy="805290"/>
          </a:xfrm>
          <a:prstGeom prst="borderCallout1">
            <a:avLst>
              <a:gd name="adj1" fmla="val -1895"/>
              <a:gd name="adj2" fmla="val 12855"/>
              <a:gd name="adj3" fmla="val -196849"/>
              <a:gd name="adj4" fmla="val 7545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/>
              <a:t>Data </a:t>
            </a:r>
            <a:r>
              <a:rPr lang="en-US" sz="2000" dirty="0" smtClean="0"/>
              <a:t>flow to </a:t>
            </a:r>
            <a:r>
              <a:rPr lang="en-US" sz="2000" dirty="0"/>
              <a:t>168.35.65.24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2070460" y="2988445"/>
            <a:ext cx="1175944" cy="1419829"/>
            <a:chOff x="2091809" y="3003058"/>
            <a:chExt cx="1175944" cy="1419829"/>
          </a:xfrm>
        </p:grpSpPr>
        <p:cxnSp>
          <p:nvCxnSpPr>
            <p:cNvPr id="49" name="Straight Arrow Connector 48"/>
            <p:cNvCxnSpPr/>
            <p:nvPr/>
          </p:nvCxnSpPr>
          <p:spPr>
            <a:xfrm flipV="1">
              <a:off x="3267752" y="3113073"/>
              <a:ext cx="1" cy="1253446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H="1">
              <a:off x="2257948" y="3003058"/>
              <a:ext cx="791098" cy="22274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>
              <a:off x="2091809" y="3097910"/>
              <a:ext cx="9496" cy="1324977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1277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7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0"/>
          </p:nvPr>
        </p:nvSpPr>
        <p:spPr>
          <a:xfrm>
            <a:off x="4614732" y="2416971"/>
            <a:ext cx="4558440" cy="1408269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How is the Internet </a:t>
            </a:r>
            <a:r>
              <a:rPr lang="en-US" sz="3600" dirty="0" smtClean="0">
                <a:solidFill>
                  <a:srgbClr val="0000FF"/>
                </a:solidFill>
              </a:rPr>
              <a:t>organized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00F8DF9-9EC1-45C9-8D11-BE0AF8EB23FA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76" y="-13867"/>
            <a:ext cx="4697903" cy="68310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24779" y="6232363"/>
            <a:ext cx="20639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 err="1" smtClean="0"/>
              <a:t>xkcd</a:t>
            </a:r>
            <a:r>
              <a:rPr lang="en-US" sz="1400" dirty="0" smtClean="0"/>
              <a:t>, </a:t>
            </a:r>
            <a:r>
              <a:rPr lang="en-US" sz="1400" cap="small" dirty="0"/>
              <a:t>Map of the </a:t>
            </a:r>
            <a:r>
              <a:rPr lang="en-US" sz="1400" cap="small" dirty="0" smtClean="0"/>
              <a:t>Internet</a:t>
            </a:r>
          </a:p>
          <a:p>
            <a:r>
              <a:rPr lang="en-US" sz="1400" dirty="0"/>
              <a:t>http://xkcd.com/195/]</a:t>
            </a:r>
          </a:p>
        </p:txBody>
      </p:sp>
    </p:spTree>
    <p:extLst>
      <p:ext uri="{BB962C8B-B14F-4D97-AF65-F5344CB8AC3E}">
        <p14:creationId xmlns:p14="http://schemas.microsoft.com/office/powerpoint/2010/main" val="312553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0"/>
          </p:nvPr>
        </p:nvSpPr>
        <p:spPr>
          <a:xfrm>
            <a:off x="6250" y="0"/>
            <a:ext cx="8698464" cy="584775"/>
          </a:xfrm>
        </p:spPr>
        <p:txBody>
          <a:bodyPr>
            <a:noAutofit/>
          </a:bodyPr>
          <a:lstStyle/>
          <a:p>
            <a:r>
              <a:rPr lang="en-US" sz="2800" dirty="0" smtClean="0"/>
              <a:t>Data Collection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50378" y="552417"/>
            <a:ext cx="53664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BGP monitors deployed around the world</a:t>
            </a:r>
          </a:p>
          <a:p>
            <a:pPr lvl="1"/>
            <a:r>
              <a:rPr lang="en-US" sz="2000" dirty="0" smtClean="0"/>
              <a:t>RIPE-RIS, </a:t>
            </a:r>
            <a:r>
              <a:rPr lang="en-US" sz="2000" dirty="0" err="1" smtClean="0"/>
              <a:t>RouteViews</a:t>
            </a:r>
            <a:r>
              <a:rPr lang="en-US" sz="2000" dirty="0" smtClean="0"/>
              <a:t>, Looking Glasses…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51" y="1857953"/>
            <a:ext cx="5546221" cy="31521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52972" y="1857953"/>
            <a:ext cx="22767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https://atlas.ripe.net/about/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2015" y="1561286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altLang="en-US" dirty="0">
                <a:solidFill>
                  <a:srgbClr val="262626"/>
                </a:solidFill>
                <a:latin typeface="Helvetica" panose="020B0604020202020204" pitchFamily="34" charset="0"/>
              </a:rPr>
              <a:t>RIPE: 6675 </a:t>
            </a:r>
            <a:r>
              <a:rPr lang="en-US" altLang="en-US" dirty="0" smtClean="0">
                <a:solidFill>
                  <a:srgbClr val="262626"/>
                </a:solidFill>
                <a:latin typeface="Helvetica" panose="020B0604020202020204" pitchFamily="34" charset="0"/>
              </a:rPr>
              <a:t>probes</a:t>
            </a:r>
            <a:endParaRPr lang="en-US" altLang="en-US" sz="4000" dirty="0"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378" y="5223800"/>
            <a:ext cx="87936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Topology data is </a:t>
            </a:r>
            <a:r>
              <a:rPr lang="en-US" sz="2400" dirty="0" smtClean="0">
                <a:solidFill>
                  <a:srgbClr val="0000FF"/>
                </a:solidFill>
              </a:rPr>
              <a:t>incomplete</a:t>
            </a:r>
            <a:r>
              <a:rPr lang="en-US" sz="2400" dirty="0" smtClean="0"/>
              <a:t> – 60% of registered </a:t>
            </a:r>
            <a:r>
              <a:rPr lang="en-US" sz="2400" dirty="0" err="1" smtClean="0"/>
              <a:t>ASes</a:t>
            </a:r>
            <a:r>
              <a:rPr lang="en-US" sz="2400" dirty="0" smtClean="0"/>
              <a:t> are detected </a:t>
            </a:r>
          </a:p>
          <a:p>
            <a:pPr lvl="1"/>
            <a:r>
              <a:rPr lang="en-US" sz="2000" dirty="0" smtClean="0"/>
              <a:t>Organizations </a:t>
            </a:r>
            <a:r>
              <a:rPr lang="en-US" sz="2000" dirty="0" smtClean="0">
                <a:solidFill>
                  <a:srgbClr val="0000FF"/>
                </a:solidFill>
              </a:rPr>
              <a:t>hide</a:t>
            </a:r>
            <a:r>
              <a:rPr lang="en-US" sz="2000" dirty="0" smtClean="0"/>
              <a:t> many paths (no BGP advertisements)</a:t>
            </a:r>
          </a:p>
          <a:p>
            <a:pPr lvl="1"/>
            <a:r>
              <a:rPr lang="en-US" sz="2000" dirty="0" smtClean="0"/>
              <a:t>Monitors receive </a:t>
            </a:r>
            <a:r>
              <a:rPr lang="en-US" sz="2000" dirty="0" smtClean="0">
                <a:solidFill>
                  <a:srgbClr val="0000FF"/>
                </a:solidFill>
              </a:rPr>
              <a:t>a limited number</a:t>
            </a:r>
            <a:r>
              <a:rPr lang="en-US" sz="2000" dirty="0" smtClean="0"/>
              <a:t> of advertisements</a:t>
            </a:r>
          </a:p>
          <a:p>
            <a:pPr lvl="1"/>
            <a:r>
              <a:rPr lang="en-US" sz="2000" dirty="0" smtClean="0"/>
              <a:t>AS relationship </a:t>
            </a:r>
            <a:r>
              <a:rPr lang="en-US" sz="2000" dirty="0" smtClean="0">
                <a:solidFill>
                  <a:srgbClr val="0000FF"/>
                </a:solidFill>
              </a:rPr>
              <a:t>inference and validation </a:t>
            </a:r>
            <a:r>
              <a:rPr lang="en-US" sz="2000" dirty="0" smtClean="0"/>
              <a:t>is a hard and largely unsolved problem </a:t>
            </a:r>
          </a:p>
        </p:txBody>
      </p:sp>
    </p:spTree>
    <p:extLst>
      <p:ext uri="{BB962C8B-B14F-4D97-AF65-F5344CB8AC3E}">
        <p14:creationId xmlns:p14="http://schemas.microsoft.com/office/powerpoint/2010/main" val="11819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28600" y="1168927"/>
            <a:ext cx="4249668" cy="25545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 err="1" smtClean="0"/>
              <a:t>IP_Prefix</a:t>
            </a:r>
            <a:r>
              <a:rPr lang="en-US" sz="2000" dirty="0" smtClean="0"/>
              <a:t>, AS</a:t>
            </a:r>
            <a:r>
              <a:rPr lang="en-US" sz="2000" baseline="-25000" dirty="0" smtClean="0"/>
              <a:t>1</a:t>
            </a:r>
            <a:r>
              <a:rPr lang="en-US" sz="2000" dirty="0">
                <a:ea typeface="Cambria Math" panose="02040503050406030204" pitchFamily="18" charset="0"/>
              </a:rPr>
              <a:t> → </a:t>
            </a:r>
            <a:r>
              <a:rPr lang="en-US" sz="2000" dirty="0" smtClean="0"/>
              <a:t>AS</a:t>
            </a:r>
            <a:r>
              <a:rPr lang="en-US" sz="2000" baseline="-25000" dirty="0" smtClean="0"/>
              <a:t>2</a:t>
            </a:r>
            <a:r>
              <a:rPr lang="en-US" sz="2000" dirty="0">
                <a:ea typeface="Cambria Math" panose="02040503050406030204" pitchFamily="18" charset="0"/>
              </a:rPr>
              <a:t> </a:t>
            </a:r>
            <a:r>
              <a:rPr lang="en-US" sz="2000" dirty="0" smtClean="0">
                <a:ea typeface="Cambria Math" panose="02040503050406030204" pitchFamily="18" charset="0"/>
              </a:rPr>
              <a:t>→</a:t>
            </a:r>
            <a:r>
              <a:rPr lang="en-US" sz="2000" dirty="0" smtClean="0"/>
              <a:t>AS</a:t>
            </a:r>
            <a:r>
              <a:rPr lang="en-US" sz="2000" baseline="-25000" dirty="0" smtClean="0"/>
              <a:t>3</a:t>
            </a:r>
            <a:r>
              <a:rPr lang="en-US" sz="2000" dirty="0">
                <a:ea typeface="Cambria Math" panose="02040503050406030204" pitchFamily="18" charset="0"/>
              </a:rPr>
              <a:t> → </a:t>
            </a:r>
            <a:r>
              <a:rPr lang="en-US" sz="2000" dirty="0" err="1" smtClean="0"/>
              <a:t>AS</a:t>
            </a:r>
            <a:r>
              <a:rPr lang="en-US" sz="2000" baseline="-25000" dirty="0" err="1" smtClean="0"/>
              <a:t>n</a:t>
            </a:r>
            <a:endParaRPr lang="en-US" sz="2000" baseline="-25000" dirty="0" smtClean="0"/>
          </a:p>
          <a:p>
            <a:endParaRPr lang="en-US" sz="2000" dirty="0" smtClean="0"/>
          </a:p>
          <a:p>
            <a:r>
              <a:rPr lang="en-US" sz="2000" dirty="0" smtClean="0"/>
              <a:t>150.15.44.0, </a:t>
            </a:r>
            <a:r>
              <a:rPr lang="en-US" sz="2000" dirty="0" smtClean="0">
                <a:solidFill>
                  <a:srgbClr val="00B050"/>
                </a:solidFill>
              </a:rPr>
              <a:t>33 </a:t>
            </a:r>
            <a:r>
              <a:rPr lang="en-US" sz="2000" dirty="0" smtClean="0">
                <a:solidFill>
                  <a:srgbClr val="00B050"/>
                </a:solidFill>
                <a:ea typeface="Cambria Math" panose="02040503050406030204" pitchFamily="18" charset="0"/>
              </a:rPr>
              <a:t>→</a:t>
            </a:r>
            <a:r>
              <a:rPr lang="en-US" sz="2000" dirty="0" smtClean="0">
                <a:solidFill>
                  <a:srgbClr val="00B050"/>
                </a:solidFill>
              </a:rPr>
              <a:t>1433</a:t>
            </a:r>
            <a:r>
              <a:rPr lang="en-US" sz="2000" dirty="0" smtClean="0">
                <a:solidFill>
                  <a:srgbClr val="00B050"/>
                </a:solidFill>
                <a:ea typeface="Cambria Math" panose="02040503050406030204" pitchFamily="18" charset="0"/>
              </a:rPr>
              <a:t> →</a:t>
            </a:r>
            <a:r>
              <a:rPr lang="en-US" sz="2000" dirty="0" smtClean="0">
                <a:solidFill>
                  <a:srgbClr val="00B050"/>
                </a:solidFill>
              </a:rPr>
              <a:t>7018</a:t>
            </a:r>
            <a:r>
              <a:rPr lang="en-US" sz="2000" dirty="0" smtClean="0">
                <a:solidFill>
                  <a:srgbClr val="00B050"/>
                </a:solidFill>
                <a:ea typeface="Cambria Math" panose="02040503050406030204" pitchFamily="18" charset="0"/>
              </a:rPr>
              <a:t> →</a:t>
            </a:r>
            <a:r>
              <a:rPr lang="en-US" sz="2000" dirty="0" smtClean="0">
                <a:solidFill>
                  <a:srgbClr val="00B050"/>
                </a:solidFill>
              </a:rPr>
              <a:t>2322</a:t>
            </a:r>
          </a:p>
          <a:p>
            <a:r>
              <a:rPr lang="en-US" sz="2000" dirty="0" smtClean="0"/>
              <a:t>79.1.23.0,  876</a:t>
            </a:r>
            <a:r>
              <a:rPr lang="en-US" sz="2000" dirty="0">
                <a:ea typeface="Cambria Math" panose="02040503050406030204" pitchFamily="18" charset="0"/>
              </a:rPr>
              <a:t> → </a:t>
            </a:r>
            <a:r>
              <a:rPr lang="en-US" sz="2000" dirty="0" smtClean="0"/>
              <a:t>4553</a:t>
            </a:r>
          </a:p>
          <a:p>
            <a:r>
              <a:rPr lang="en-US" sz="2000" dirty="0" smtClean="0"/>
              <a:t>16.23.0, 6</a:t>
            </a:r>
            <a:r>
              <a:rPr lang="en-US" sz="2000" dirty="0">
                <a:ea typeface="Cambria Math" panose="02040503050406030204" pitchFamily="18" charset="0"/>
              </a:rPr>
              <a:t> → </a:t>
            </a:r>
            <a:r>
              <a:rPr lang="en-US" sz="2000" dirty="0" smtClean="0"/>
              <a:t>1</a:t>
            </a:r>
            <a:r>
              <a:rPr lang="en-US" sz="2000" dirty="0" smtClean="0">
                <a:ea typeface="Cambria Math" panose="02040503050406030204" pitchFamily="18" charset="0"/>
              </a:rPr>
              <a:t> </a:t>
            </a:r>
            <a:r>
              <a:rPr lang="en-US" sz="2000" dirty="0">
                <a:ea typeface="Cambria Math" panose="02040503050406030204" pitchFamily="18" charset="0"/>
              </a:rPr>
              <a:t>→ </a:t>
            </a:r>
            <a:r>
              <a:rPr lang="en-US" sz="2000" dirty="0" smtClean="0">
                <a:ea typeface="Cambria Math" panose="02040503050406030204" pitchFamily="18" charset="0"/>
              </a:rPr>
              <a:t>1433</a:t>
            </a:r>
          </a:p>
          <a:p>
            <a:r>
              <a:rPr lang="en-US" sz="2000" dirty="0" smtClean="0"/>
              <a:t>144.98.42.0, 33</a:t>
            </a:r>
            <a:r>
              <a:rPr lang="en-US" sz="2000" dirty="0" smtClean="0">
                <a:ea typeface="Cambria Math" panose="02040503050406030204" pitchFamily="18" charset="0"/>
              </a:rPr>
              <a:t> </a:t>
            </a:r>
            <a:r>
              <a:rPr lang="en-US" sz="2000" dirty="0">
                <a:ea typeface="Cambria Math" panose="02040503050406030204" pitchFamily="18" charset="0"/>
              </a:rPr>
              <a:t>→ </a:t>
            </a:r>
            <a:r>
              <a:rPr lang="en-US" sz="2000" dirty="0" smtClean="0">
                <a:ea typeface="Cambria Math" panose="02040503050406030204" pitchFamily="18" charset="0"/>
              </a:rPr>
              <a:t>4533 </a:t>
            </a:r>
            <a:r>
              <a:rPr lang="en-US" sz="2000" dirty="0">
                <a:ea typeface="Cambria Math" panose="02040503050406030204" pitchFamily="18" charset="0"/>
              </a:rPr>
              <a:t>→ </a:t>
            </a:r>
            <a:r>
              <a:rPr lang="en-US" sz="2000" dirty="0" smtClean="0">
                <a:ea typeface="Cambria Math" panose="02040503050406030204" pitchFamily="18" charset="0"/>
              </a:rPr>
              <a:t>876</a:t>
            </a:r>
            <a:endParaRPr lang="en-US" sz="2000" dirty="0" smtClean="0"/>
          </a:p>
          <a:p>
            <a:r>
              <a:rPr lang="en-US" sz="2000" dirty="0" smtClean="0"/>
              <a:t>…</a:t>
            </a:r>
          </a:p>
          <a:p>
            <a:r>
              <a:rPr lang="en-US" sz="2000" dirty="0" smtClean="0"/>
              <a:t>…</a:t>
            </a:r>
            <a:endParaRPr lang="en-US" sz="2000" dirty="0"/>
          </a:p>
        </p:txBody>
      </p:sp>
      <p:sp>
        <p:nvSpPr>
          <p:cNvPr id="24" name="Content Placeholder 1"/>
          <p:cNvSpPr>
            <a:spLocks noGrp="1"/>
          </p:cNvSpPr>
          <p:nvPr>
            <p:ph sz="half" idx="10"/>
          </p:nvPr>
        </p:nvSpPr>
        <p:spPr>
          <a:xfrm>
            <a:off x="11176" y="-5523"/>
            <a:ext cx="8698464" cy="58477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Inferring the AS Graph</a:t>
            </a:r>
            <a:endParaRPr lang="en-US" sz="2800" dirty="0"/>
          </a:p>
        </p:txBody>
      </p:sp>
      <p:sp>
        <p:nvSpPr>
          <p:cNvPr id="25" name="Rectangle 24"/>
          <p:cNvSpPr/>
          <p:nvPr/>
        </p:nvSpPr>
        <p:spPr>
          <a:xfrm>
            <a:off x="992264" y="800317"/>
            <a:ext cx="31075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BGP routing advertisements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4478268" y="2715051"/>
            <a:ext cx="451714" cy="261469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4" name="Rectangle 43"/>
          <p:cNvSpPr/>
          <p:nvPr/>
        </p:nvSpPr>
        <p:spPr>
          <a:xfrm>
            <a:off x="4834754" y="800317"/>
            <a:ext cx="4183282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AS graph </a:t>
            </a:r>
            <a:r>
              <a:rPr lang="en-US" sz="2400" i="1" dirty="0">
                <a:solidFill>
                  <a:srgbClr val="0000FF"/>
                </a:solidFill>
              </a:rPr>
              <a:t>G</a:t>
            </a:r>
            <a:r>
              <a:rPr lang="en-US" sz="2400" dirty="0">
                <a:solidFill>
                  <a:srgbClr val="0000FF"/>
                </a:solidFill>
              </a:rPr>
              <a:t>(</a:t>
            </a:r>
            <a:r>
              <a:rPr lang="en-US" sz="2400" i="1" dirty="0" smtClean="0">
                <a:solidFill>
                  <a:srgbClr val="0000FF"/>
                </a:solidFill>
              </a:rPr>
              <a:t>V, E</a:t>
            </a:r>
            <a:r>
              <a:rPr lang="en-US" sz="2400" dirty="0">
                <a:solidFill>
                  <a:srgbClr val="0000FF"/>
                </a:solidFill>
              </a:rPr>
              <a:t>), </a:t>
            </a:r>
          </a:p>
          <a:p>
            <a:endParaRPr lang="en-US" sz="2400" dirty="0" smtClean="0"/>
          </a:p>
          <a:p>
            <a:r>
              <a:rPr lang="en-US" sz="2400" i="1" dirty="0" smtClean="0">
                <a:solidFill>
                  <a:srgbClr val="0000FF"/>
                </a:solidFill>
              </a:rPr>
              <a:t>V</a:t>
            </a:r>
            <a:r>
              <a:rPr lang="en-US" sz="2400" dirty="0" smtClean="0"/>
              <a:t>: AS set </a:t>
            </a:r>
          </a:p>
          <a:p>
            <a:r>
              <a:rPr lang="en-US" sz="2400" i="1" dirty="0" smtClean="0">
                <a:solidFill>
                  <a:srgbClr val="0000FF"/>
                </a:solidFill>
              </a:rPr>
              <a:t>E</a:t>
            </a:r>
            <a:r>
              <a:rPr lang="en-US" sz="2400" dirty="0" smtClean="0"/>
              <a:t>: AS relationships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6617746" y="3075675"/>
            <a:ext cx="611822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7018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68956" y="3834381"/>
            <a:ext cx="765218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1433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70233" y="4624694"/>
            <a:ext cx="597444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4533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5847860" y="3075675"/>
            <a:ext cx="372066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1</a:t>
            </a:r>
            <a:endParaRPr lang="en-US" sz="1600" dirty="0"/>
          </a:p>
        </p:txBody>
      </p:sp>
      <p:cxnSp>
        <p:nvCxnSpPr>
          <p:cNvPr id="21" name="Straight Arrow Connector 20"/>
          <p:cNvCxnSpPr>
            <a:stCxn id="18" idx="0"/>
            <a:endCxn id="20" idx="2"/>
          </p:cNvCxnSpPr>
          <p:nvPr/>
        </p:nvCxnSpPr>
        <p:spPr>
          <a:xfrm flipH="1" flipV="1">
            <a:off x="6033893" y="3414229"/>
            <a:ext cx="417672" cy="4201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8" idx="0"/>
          </p:cNvCxnSpPr>
          <p:nvPr/>
        </p:nvCxnSpPr>
        <p:spPr>
          <a:xfrm flipV="1">
            <a:off x="6451565" y="3423153"/>
            <a:ext cx="384920" cy="4112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9" idx="0"/>
            <a:endCxn id="18" idx="2"/>
          </p:cNvCxnSpPr>
          <p:nvPr/>
        </p:nvCxnSpPr>
        <p:spPr>
          <a:xfrm flipV="1">
            <a:off x="6068955" y="4172935"/>
            <a:ext cx="382610" cy="4517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296329" y="3834381"/>
            <a:ext cx="453728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6</a:t>
            </a:r>
            <a:endParaRPr lang="en-US" sz="1600" dirty="0"/>
          </a:p>
        </p:txBody>
      </p:sp>
      <p:cxnSp>
        <p:nvCxnSpPr>
          <p:cNvPr id="28" name="Straight Arrow Connector 27"/>
          <p:cNvCxnSpPr>
            <a:stCxn id="27" idx="0"/>
          </p:cNvCxnSpPr>
          <p:nvPr/>
        </p:nvCxnSpPr>
        <p:spPr>
          <a:xfrm flipV="1">
            <a:off x="5523193" y="3449871"/>
            <a:ext cx="469868" cy="3845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92292" y="5396545"/>
            <a:ext cx="555567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876</a:t>
            </a:r>
            <a:endParaRPr lang="en-US" sz="1600" dirty="0"/>
          </a:p>
        </p:txBody>
      </p:sp>
      <p:cxnSp>
        <p:nvCxnSpPr>
          <p:cNvPr id="30" name="Straight Arrow Connector 29"/>
          <p:cNvCxnSpPr>
            <a:stCxn id="29" idx="0"/>
          </p:cNvCxnSpPr>
          <p:nvPr/>
        </p:nvCxnSpPr>
        <p:spPr>
          <a:xfrm flipV="1">
            <a:off x="5570076" y="5001410"/>
            <a:ext cx="277784" cy="3951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061037" y="3834381"/>
            <a:ext cx="628864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2322</a:t>
            </a:r>
            <a:endParaRPr lang="en-US" sz="1600" dirty="0">
              <a:solidFill>
                <a:srgbClr val="00B050"/>
              </a:solidFill>
            </a:endParaRPr>
          </a:p>
        </p:txBody>
      </p:sp>
      <p:cxnSp>
        <p:nvCxnSpPr>
          <p:cNvPr id="32" name="Straight Arrow Connector 31"/>
          <p:cNvCxnSpPr>
            <a:stCxn id="31" idx="0"/>
          </p:cNvCxnSpPr>
          <p:nvPr/>
        </p:nvCxnSpPr>
        <p:spPr>
          <a:xfrm flipH="1" flipV="1">
            <a:off x="7061037" y="3445839"/>
            <a:ext cx="314432" cy="3885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463037" y="4624694"/>
            <a:ext cx="453728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16</a:t>
            </a:r>
            <a:endParaRPr lang="en-US" sz="1600" dirty="0"/>
          </a:p>
        </p:txBody>
      </p:sp>
      <p:cxnSp>
        <p:nvCxnSpPr>
          <p:cNvPr id="35" name="Straight Arrow Connector 34"/>
          <p:cNvCxnSpPr>
            <a:stCxn id="34" idx="0"/>
            <a:endCxn id="31" idx="2"/>
          </p:cNvCxnSpPr>
          <p:nvPr/>
        </p:nvCxnSpPr>
        <p:spPr>
          <a:xfrm flipH="1" flipV="1">
            <a:off x="7375469" y="4172935"/>
            <a:ext cx="314432" cy="4517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688493" y="4624694"/>
            <a:ext cx="453728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50"/>
                </a:solidFill>
              </a:rPr>
              <a:t>33</a:t>
            </a:r>
            <a:endParaRPr lang="en-US" sz="1600" dirty="0">
              <a:solidFill>
                <a:srgbClr val="00B050"/>
              </a:solidFill>
            </a:endParaRPr>
          </a:p>
        </p:txBody>
      </p:sp>
      <p:cxnSp>
        <p:nvCxnSpPr>
          <p:cNvPr id="37" name="Straight Arrow Connector 36"/>
          <p:cNvCxnSpPr>
            <a:stCxn id="36" idx="0"/>
            <a:endCxn id="18" idx="2"/>
          </p:cNvCxnSpPr>
          <p:nvPr/>
        </p:nvCxnSpPr>
        <p:spPr>
          <a:xfrm flipH="1" flipV="1">
            <a:off x="6451565" y="4172935"/>
            <a:ext cx="463792" cy="4517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6367677" y="4778205"/>
            <a:ext cx="320816" cy="0"/>
          </a:xfrm>
          <a:prstGeom prst="straightConnector1">
            <a:avLst/>
          </a:prstGeom>
          <a:ln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140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4" grpId="0"/>
      <p:bldP spid="17" grpId="0" animBg="1"/>
      <p:bldP spid="18" grpId="0" animBg="1"/>
      <p:bldP spid="19" grpId="0" animBg="1"/>
      <p:bldP spid="20" grpId="0" animBg="1"/>
      <p:bldP spid="27" grpId="0" animBg="1"/>
      <p:bldP spid="29" grpId="0" animBg="1"/>
      <p:bldP spid="31" grpId="0" animBg="1"/>
      <p:bldP spid="34" grpId="0" animBg="1"/>
      <p:bldP spid="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7" y="65351"/>
            <a:ext cx="8808051" cy="679264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>
          <a:xfrm>
            <a:off x="0" y="-10063"/>
            <a:ext cx="8698464" cy="58477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Resulting AS Graph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7985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/>
          <p:cNvSpPr/>
          <p:nvPr/>
        </p:nvSpPr>
        <p:spPr>
          <a:xfrm>
            <a:off x="4865699" y="4079218"/>
            <a:ext cx="2766951" cy="2215642"/>
          </a:xfrm>
          <a:prstGeom prst="triangle">
            <a:avLst>
              <a:gd name="adj" fmla="val 50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6" name="Rectangle 15"/>
          <p:cNvSpPr/>
          <p:nvPr/>
        </p:nvSpPr>
        <p:spPr>
          <a:xfrm>
            <a:off x="373088" y="1445681"/>
            <a:ext cx="8558164" cy="17543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smtClean="0"/>
              <a:t>Customer Cone of </a:t>
            </a:r>
            <a:r>
              <a:rPr lang="en-US" sz="2400" b="1" dirty="0" err="1" smtClean="0"/>
              <a:t>AS</a:t>
            </a:r>
            <a:r>
              <a:rPr lang="en-US" sz="2400" b="1" baseline="-25000" dirty="0" err="1" smtClean="0"/>
              <a:t>i</a:t>
            </a:r>
            <a:r>
              <a:rPr lang="en-US" sz="2400" dirty="0" smtClean="0"/>
              <a:t>: Set of </a:t>
            </a:r>
            <a:r>
              <a:rPr lang="en-US" sz="2400" dirty="0" err="1" smtClean="0"/>
              <a:t>ASes</a:t>
            </a:r>
            <a:r>
              <a:rPr lang="en-US" sz="2400" dirty="0" smtClean="0"/>
              <a:t> that are customers (direct or indirect) of </a:t>
            </a:r>
            <a:r>
              <a:rPr lang="en-US" sz="2400" dirty="0" err="1" smtClean="0"/>
              <a:t>AS</a:t>
            </a:r>
            <a:r>
              <a:rPr lang="en-US" sz="2400" baseline="-25000" dirty="0" err="1" smtClean="0"/>
              <a:t>i</a:t>
            </a:r>
            <a:r>
              <a:rPr lang="en-US" sz="2400" dirty="0" smtClean="0"/>
              <a:t> (p2p links are excluded)</a:t>
            </a:r>
            <a:endParaRPr lang="en-US" sz="2400" baseline="-25000" dirty="0"/>
          </a:p>
          <a:p>
            <a:pPr lvl="1"/>
            <a:r>
              <a:rPr lang="en-US" sz="2000" dirty="0"/>
              <a:t>Node </a:t>
            </a:r>
            <a:r>
              <a:rPr lang="en-US" sz="2000" dirty="0" smtClean="0"/>
              <a:t>weight</a:t>
            </a:r>
          </a:p>
          <a:p>
            <a:pPr lvl="1"/>
            <a:r>
              <a:rPr lang="en-US" sz="2000" dirty="0"/>
              <a:t>	</a:t>
            </a:r>
            <a:r>
              <a:rPr lang="en-US" sz="2000" dirty="0" smtClean="0"/>
              <a:t>(a) Number </a:t>
            </a:r>
            <a:r>
              <a:rPr lang="en-US" sz="2000" dirty="0"/>
              <a:t>of </a:t>
            </a:r>
            <a:r>
              <a:rPr lang="en-US" sz="2000" dirty="0" err="1"/>
              <a:t>ASes</a:t>
            </a:r>
            <a:r>
              <a:rPr lang="en-US" sz="2000" dirty="0"/>
              <a:t> in the customer cone of </a:t>
            </a:r>
            <a:r>
              <a:rPr lang="en-US" sz="2000" dirty="0" err="1" smtClean="0"/>
              <a:t>AS</a:t>
            </a:r>
            <a:r>
              <a:rPr lang="en-US" sz="2000" baseline="-25000" dirty="0" err="1" smtClean="0"/>
              <a:t>i</a:t>
            </a:r>
            <a:endParaRPr lang="en-US" sz="2000" baseline="-25000" dirty="0" smtClean="0"/>
          </a:p>
          <a:p>
            <a:pPr lvl="1"/>
            <a:r>
              <a:rPr lang="en-US" sz="2000" dirty="0"/>
              <a:t>	</a:t>
            </a:r>
            <a:r>
              <a:rPr lang="en-US" sz="2000" dirty="0" smtClean="0"/>
              <a:t>(b)</a:t>
            </a:r>
            <a:r>
              <a:rPr lang="en-US" sz="2000" dirty="0"/>
              <a:t> </a:t>
            </a:r>
            <a:r>
              <a:rPr lang="en-US" sz="2000" dirty="0" smtClean="0"/>
              <a:t>IP space size served by </a:t>
            </a:r>
            <a:r>
              <a:rPr lang="en-US" sz="2000" dirty="0" err="1" smtClean="0"/>
              <a:t>AS</a:t>
            </a:r>
            <a:r>
              <a:rPr lang="en-US" sz="2000" baseline="-25000" dirty="0" err="1" smtClean="0"/>
              <a:t>i</a:t>
            </a:r>
            <a:endParaRPr lang="en-US" sz="2000" baseline="-25000" dirty="0" smtClean="0"/>
          </a:p>
        </p:txBody>
      </p:sp>
      <p:sp>
        <p:nvSpPr>
          <p:cNvPr id="18" name="Rectangle 17"/>
          <p:cNvSpPr/>
          <p:nvPr/>
        </p:nvSpPr>
        <p:spPr>
          <a:xfrm>
            <a:off x="379060" y="613749"/>
            <a:ext cx="8552192" cy="46166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Node </a:t>
            </a:r>
            <a:r>
              <a:rPr lang="en-US" sz="2400" dirty="0" smtClean="0">
                <a:solidFill>
                  <a:srgbClr val="0000FF"/>
                </a:solidFill>
              </a:rPr>
              <a:t>weights</a:t>
            </a:r>
            <a:r>
              <a:rPr lang="en-US" sz="2400" dirty="0" smtClean="0"/>
              <a:t> assigned relative to the AS </a:t>
            </a:r>
            <a:r>
              <a:rPr lang="en-US" sz="2400" dirty="0"/>
              <a:t>importance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430608" y="4079220"/>
            <a:ext cx="5641797" cy="2215640"/>
            <a:chOff x="2463321" y="4074894"/>
            <a:chExt cx="6200686" cy="2213559"/>
          </a:xfrm>
        </p:grpSpPr>
        <p:sp>
          <p:nvSpPr>
            <p:cNvPr id="22" name="TextBox 21"/>
            <p:cNvSpPr txBox="1"/>
            <p:nvPr/>
          </p:nvSpPr>
          <p:spPr>
            <a:xfrm>
              <a:off x="5202377" y="4195729"/>
              <a:ext cx="797704" cy="52272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dirty="0" err="1"/>
                <a:t>AS</a:t>
              </a:r>
              <a:r>
                <a:rPr lang="en-US" sz="2800" baseline="-25000" dirty="0" err="1"/>
                <a:t>a</a:t>
              </a:r>
              <a:endParaRPr lang="en-US" sz="2800" dirty="0"/>
            </a:p>
          </p:txBody>
        </p:sp>
        <p:cxnSp>
          <p:nvCxnSpPr>
            <p:cNvPr id="31" name="Straight Arrow Connector 30"/>
            <p:cNvCxnSpPr>
              <a:stCxn id="25" idx="0"/>
              <a:endCxn id="23" idx="2"/>
            </p:cNvCxnSpPr>
            <p:nvPr/>
          </p:nvCxnSpPr>
          <p:spPr>
            <a:xfrm flipV="1">
              <a:off x="4918870" y="5633833"/>
              <a:ext cx="283505" cy="10294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6" idx="0"/>
              <a:endCxn id="23" idx="2"/>
            </p:cNvCxnSpPr>
            <p:nvPr/>
          </p:nvCxnSpPr>
          <p:spPr>
            <a:xfrm flipH="1" flipV="1">
              <a:off x="5202376" y="5633833"/>
              <a:ext cx="496676" cy="1318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Isosceles Triangle 27"/>
            <p:cNvSpPr/>
            <p:nvPr/>
          </p:nvSpPr>
          <p:spPr>
            <a:xfrm>
              <a:off x="4184143" y="4995948"/>
              <a:ext cx="1915322" cy="1292504"/>
            </a:xfrm>
            <a:prstGeom prst="triangl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539102" y="5736778"/>
              <a:ext cx="759537" cy="52272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dirty="0" err="1"/>
                <a:t>AS</a:t>
              </a:r>
              <a:r>
                <a:rPr lang="en-US" sz="2800" baseline="-25000" dirty="0" err="1"/>
                <a:t>d</a:t>
              </a:r>
              <a:endParaRPr lang="en-US" sz="28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821045" y="5111105"/>
              <a:ext cx="762660" cy="52272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dirty="0" err="1"/>
                <a:t>AS</a:t>
              </a:r>
              <a:r>
                <a:rPr lang="en-US" sz="2800" baseline="-25000" dirty="0" err="1"/>
                <a:t>b</a:t>
              </a:r>
              <a:endParaRPr lang="en-US" sz="2800" dirty="0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5207972" y="4976766"/>
              <a:ext cx="1782987" cy="1311686"/>
            </a:xfrm>
            <a:prstGeom prst="triangl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766363" y="5108505"/>
              <a:ext cx="804927" cy="52272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dirty="0" err="1"/>
                <a:t>AS</a:t>
              </a:r>
              <a:r>
                <a:rPr lang="en-US" sz="2800" baseline="-25000" dirty="0" err="1"/>
                <a:t>c</a:t>
              </a:r>
              <a:endParaRPr lang="en-US" sz="28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226812" y="5726320"/>
              <a:ext cx="688957" cy="52272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dirty="0"/>
                <a:t>AS</a:t>
              </a:r>
              <a:r>
                <a:rPr lang="en-US" sz="2800" baseline="-25000" dirty="0"/>
                <a:t>f</a:t>
              </a:r>
              <a:endParaRPr lang="en-US" sz="28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98638" y="5765724"/>
              <a:ext cx="800827" cy="52272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dirty="0"/>
                <a:t>AS</a:t>
              </a:r>
              <a:r>
                <a:rPr lang="en-US" sz="2800" baseline="-25000" dirty="0"/>
                <a:t>e</a:t>
              </a:r>
              <a:endParaRPr lang="en-US" sz="2800" dirty="0"/>
            </a:p>
          </p:txBody>
        </p:sp>
        <p:sp>
          <p:nvSpPr>
            <p:cNvPr id="3" name="Line Callout 2 (No Border) 2"/>
            <p:cNvSpPr/>
            <p:nvPr/>
          </p:nvSpPr>
          <p:spPr>
            <a:xfrm>
              <a:off x="6544578" y="4074894"/>
              <a:ext cx="2119429" cy="607600"/>
            </a:xfrm>
            <a:prstGeom prst="callout2">
              <a:avLst>
                <a:gd name="adj1" fmla="val 18750"/>
                <a:gd name="adj2" fmla="val 4798"/>
                <a:gd name="adj3" fmla="val 18750"/>
                <a:gd name="adj4" fmla="val -16667"/>
                <a:gd name="adj5" fmla="val 56384"/>
                <a:gd name="adj6" fmla="val -34509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Customer </a:t>
              </a:r>
              <a:r>
                <a:rPr lang="en-US" sz="2000" dirty="0"/>
                <a:t>Cone</a:t>
              </a:r>
            </a:p>
            <a:p>
              <a:pPr algn="ctr"/>
              <a:r>
                <a:rPr lang="en-US" sz="2000" dirty="0"/>
                <a:t> for </a:t>
              </a:r>
              <a:r>
                <a:rPr lang="en-US" sz="2000" dirty="0" err="1"/>
                <a:t>AS</a:t>
              </a:r>
              <a:r>
                <a:rPr lang="en-US" sz="2000" baseline="-25000" dirty="0" err="1"/>
                <a:t>a</a:t>
              </a:r>
              <a:endParaRPr lang="en-US" sz="2000" baseline="-25000" dirty="0"/>
            </a:p>
          </p:txBody>
        </p:sp>
        <p:sp>
          <p:nvSpPr>
            <p:cNvPr id="30" name="Line Callout 2 (No Border) 29"/>
            <p:cNvSpPr/>
            <p:nvPr/>
          </p:nvSpPr>
          <p:spPr>
            <a:xfrm>
              <a:off x="6855813" y="5059777"/>
              <a:ext cx="1808194" cy="607600"/>
            </a:xfrm>
            <a:prstGeom prst="callout2">
              <a:avLst>
                <a:gd name="adj1" fmla="val 18750"/>
                <a:gd name="adj2" fmla="val 14754"/>
                <a:gd name="adj3" fmla="val 18750"/>
                <a:gd name="adj4" fmla="val -16667"/>
                <a:gd name="adj5" fmla="val 47059"/>
                <a:gd name="adj6" fmla="val -2773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Customer </a:t>
              </a:r>
              <a:r>
                <a:rPr lang="en-US" sz="2000" dirty="0"/>
                <a:t>Cone</a:t>
              </a:r>
            </a:p>
            <a:p>
              <a:pPr algn="ctr"/>
              <a:r>
                <a:rPr lang="en-US" sz="2000" dirty="0"/>
                <a:t> for </a:t>
              </a:r>
              <a:r>
                <a:rPr lang="en-US" sz="2000" dirty="0" err="1"/>
                <a:t>AS</a:t>
              </a:r>
              <a:r>
                <a:rPr lang="en-US" sz="2000" baseline="-25000" dirty="0" err="1"/>
                <a:t>c</a:t>
              </a:r>
              <a:endParaRPr lang="en-US" sz="2000" baseline="-25000" dirty="0"/>
            </a:p>
          </p:txBody>
        </p:sp>
        <p:sp>
          <p:nvSpPr>
            <p:cNvPr id="44" name="Line Callout 2 (No Border) 43"/>
            <p:cNvSpPr/>
            <p:nvPr/>
          </p:nvSpPr>
          <p:spPr>
            <a:xfrm>
              <a:off x="2463321" y="4167140"/>
              <a:ext cx="2068008" cy="691612"/>
            </a:xfrm>
            <a:prstGeom prst="callout2">
              <a:avLst>
                <a:gd name="adj1" fmla="val 51785"/>
                <a:gd name="adj2" fmla="val 88219"/>
                <a:gd name="adj3" fmla="val 51785"/>
                <a:gd name="adj4" fmla="val 101396"/>
                <a:gd name="adj5" fmla="val 148137"/>
                <a:gd name="adj6" fmla="val 121048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Customer </a:t>
              </a:r>
              <a:r>
                <a:rPr lang="en-US" sz="2000" dirty="0"/>
                <a:t>Cone</a:t>
              </a:r>
            </a:p>
            <a:p>
              <a:pPr algn="ctr"/>
              <a:r>
                <a:rPr lang="en-US" sz="2000" dirty="0"/>
                <a:t> for </a:t>
              </a:r>
              <a:r>
                <a:rPr lang="en-US" sz="2000" dirty="0" err="1" smtClean="0"/>
                <a:t>AS</a:t>
              </a:r>
              <a:r>
                <a:rPr lang="en-US" sz="2000" baseline="-25000" dirty="0" err="1" smtClean="0"/>
                <a:t>b</a:t>
              </a:r>
              <a:endParaRPr lang="en-US" sz="2000" baseline="-25000" dirty="0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2529550" y="3848387"/>
            <a:ext cx="69803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/>
              <a:t>AS</a:t>
            </a:r>
            <a:r>
              <a:rPr lang="en-US" sz="2400" baseline="-25000" dirty="0" err="1"/>
              <a:t>a</a:t>
            </a:r>
            <a:endParaRPr lang="en-US" sz="2400" dirty="0"/>
          </a:p>
        </p:txBody>
      </p:sp>
      <p:sp>
        <p:nvSpPr>
          <p:cNvPr id="49" name="TextBox 48"/>
          <p:cNvSpPr txBox="1"/>
          <p:nvPr/>
        </p:nvSpPr>
        <p:spPr>
          <a:xfrm>
            <a:off x="271608" y="3848387"/>
            <a:ext cx="227415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Customer </a:t>
            </a:r>
            <a:r>
              <a:rPr lang="en-US" dirty="0"/>
              <a:t>to provider (c2p) relationships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flipH="1" flipV="1">
            <a:off x="186160" y="4058853"/>
            <a:ext cx="9388" cy="326191"/>
          </a:xfrm>
          <a:prstGeom prst="straightConnector1">
            <a:avLst/>
          </a:prstGeom>
          <a:noFill/>
          <a:ln>
            <a:noFil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462560" y="5522704"/>
            <a:ext cx="663251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/>
              <a:t>AS</a:t>
            </a:r>
            <a:r>
              <a:rPr lang="en-US" sz="2400" baseline="-25000" dirty="0" err="1"/>
              <a:t>d</a:t>
            </a:r>
            <a:endParaRPr lang="en-US" sz="2400" dirty="0"/>
          </a:p>
        </p:txBody>
      </p:sp>
      <p:sp>
        <p:nvSpPr>
          <p:cNvPr id="53" name="TextBox 52"/>
          <p:cNvSpPr txBox="1"/>
          <p:nvPr/>
        </p:nvSpPr>
        <p:spPr>
          <a:xfrm>
            <a:off x="1933420" y="4664330"/>
            <a:ext cx="612342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/>
              <a:t>AS</a:t>
            </a:r>
            <a:r>
              <a:rPr lang="en-US" sz="2400" baseline="-25000" dirty="0" err="1"/>
              <a:t>b</a:t>
            </a:r>
            <a:endParaRPr lang="en-US" sz="2400" dirty="0"/>
          </a:p>
        </p:txBody>
      </p:sp>
      <p:sp>
        <p:nvSpPr>
          <p:cNvPr id="55" name="TextBox 54"/>
          <p:cNvSpPr txBox="1"/>
          <p:nvPr/>
        </p:nvSpPr>
        <p:spPr>
          <a:xfrm>
            <a:off x="2881130" y="4664378"/>
            <a:ext cx="71005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/>
              <a:t>AS</a:t>
            </a:r>
            <a:r>
              <a:rPr lang="en-US" sz="2400" baseline="-25000" dirty="0" err="1"/>
              <a:t>c</a:t>
            </a:r>
            <a:endParaRPr lang="en-US" sz="2400" dirty="0"/>
          </a:p>
        </p:txBody>
      </p:sp>
      <p:sp>
        <p:nvSpPr>
          <p:cNvPr id="56" name="TextBox 55"/>
          <p:cNvSpPr txBox="1"/>
          <p:nvPr/>
        </p:nvSpPr>
        <p:spPr>
          <a:xfrm>
            <a:off x="3391326" y="5532144"/>
            <a:ext cx="672004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AS</a:t>
            </a:r>
            <a:r>
              <a:rPr lang="en-US" sz="2400" baseline="-25000" dirty="0"/>
              <a:t>f</a:t>
            </a:r>
            <a:endParaRPr lang="en-US" sz="2400" dirty="0"/>
          </a:p>
        </p:txBody>
      </p:sp>
      <p:sp>
        <p:nvSpPr>
          <p:cNvPr id="57" name="TextBox 56"/>
          <p:cNvSpPr txBox="1"/>
          <p:nvPr/>
        </p:nvSpPr>
        <p:spPr>
          <a:xfrm>
            <a:off x="2431814" y="5522704"/>
            <a:ext cx="666548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AS</a:t>
            </a:r>
            <a:r>
              <a:rPr lang="en-US" sz="2400" baseline="-25000" dirty="0"/>
              <a:t>e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550223"/>
            <a:ext cx="16456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 err="1"/>
              <a:t>Luckie</a:t>
            </a:r>
            <a:r>
              <a:rPr lang="en-US" sz="1400" dirty="0"/>
              <a:t>  et </a:t>
            </a:r>
            <a:r>
              <a:rPr lang="en-US" sz="1400" dirty="0" smtClean="0"/>
              <a:t>al., </a:t>
            </a:r>
            <a:r>
              <a:rPr lang="en-US" sz="1400" dirty="0"/>
              <a:t>2013]</a:t>
            </a:r>
          </a:p>
        </p:txBody>
      </p:sp>
      <p:sp>
        <p:nvSpPr>
          <p:cNvPr id="41" name="Content Placeholder 1"/>
          <p:cNvSpPr>
            <a:spLocks noGrp="1"/>
          </p:cNvSpPr>
          <p:nvPr>
            <p:ph sz="half" idx="10"/>
          </p:nvPr>
        </p:nvSpPr>
        <p:spPr>
          <a:xfrm>
            <a:off x="-6963" y="0"/>
            <a:ext cx="8698464" cy="58477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Weighted Graph Construction – Node weights</a:t>
            </a:r>
            <a:endParaRPr lang="en-US" sz="2800" dirty="0"/>
          </a:p>
        </p:txBody>
      </p:sp>
      <p:cxnSp>
        <p:nvCxnSpPr>
          <p:cNvPr id="54" name="Straight Arrow Connector 53"/>
          <p:cNvCxnSpPr/>
          <p:nvPr/>
        </p:nvCxnSpPr>
        <p:spPr>
          <a:xfrm flipV="1">
            <a:off x="2331203" y="4255643"/>
            <a:ext cx="381779" cy="5477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V="1">
            <a:off x="871649" y="4565973"/>
            <a:ext cx="392835" cy="5600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1783440" y="5046994"/>
            <a:ext cx="381779" cy="5885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3270028" y="5071727"/>
            <a:ext cx="321160" cy="5286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2896929" y="4255643"/>
            <a:ext cx="242597" cy="5353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 flipV="1">
            <a:off x="2310517" y="5065029"/>
            <a:ext cx="318383" cy="5353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V="1">
            <a:off x="2841312" y="5065030"/>
            <a:ext cx="257050" cy="5829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30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379060" y="724847"/>
            <a:ext cx="8552192" cy="107721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Link weights </a:t>
            </a:r>
            <a:r>
              <a:rPr lang="en-US" sz="2400" dirty="0"/>
              <a:t>assigned relative to the link </a:t>
            </a:r>
            <a:r>
              <a:rPr lang="en-US" sz="2400" dirty="0" smtClean="0"/>
              <a:t>importance</a:t>
            </a:r>
          </a:p>
          <a:p>
            <a:pPr lvl="1"/>
            <a:r>
              <a:rPr lang="en-US" sz="2000" dirty="0"/>
              <a:t>(a) Common size of customer cone served by the link</a:t>
            </a:r>
            <a:endParaRPr lang="en-US" sz="2000" baseline="-25000" dirty="0"/>
          </a:p>
          <a:p>
            <a:pPr lvl="1"/>
            <a:r>
              <a:rPr lang="en-US" sz="2000" dirty="0" smtClean="0"/>
              <a:t>(</a:t>
            </a:r>
            <a:r>
              <a:rPr lang="en-US" sz="2000" dirty="0"/>
              <a:t>b) Number of BGP paths advertising an AS link</a:t>
            </a:r>
            <a:endParaRPr lang="en-US" sz="2400" dirty="0"/>
          </a:p>
        </p:txBody>
      </p:sp>
      <p:sp>
        <p:nvSpPr>
          <p:cNvPr id="41" name="Content Placeholder 1"/>
          <p:cNvSpPr>
            <a:spLocks noGrp="1"/>
          </p:cNvSpPr>
          <p:nvPr>
            <p:ph sz="half" idx="10"/>
          </p:nvPr>
        </p:nvSpPr>
        <p:spPr>
          <a:xfrm>
            <a:off x="-6963" y="0"/>
            <a:ext cx="8698464" cy="58477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Weighted Graph Construction – Link Weights</a:t>
            </a:r>
            <a:endParaRPr lang="en-US" sz="2800" dirty="0"/>
          </a:p>
        </p:txBody>
      </p:sp>
      <p:grpSp>
        <p:nvGrpSpPr>
          <p:cNvPr id="5" name="Group 4"/>
          <p:cNvGrpSpPr/>
          <p:nvPr/>
        </p:nvGrpSpPr>
        <p:grpSpPr>
          <a:xfrm>
            <a:off x="186160" y="2345828"/>
            <a:ext cx="7356185" cy="2999895"/>
            <a:chOff x="186160" y="2345828"/>
            <a:chExt cx="7356185" cy="2999895"/>
          </a:xfrm>
        </p:grpSpPr>
        <p:cxnSp>
          <p:nvCxnSpPr>
            <p:cNvPr id="50" name="Straight Arrow Connector 49"/>
            <p:cNvCxnSpPr/>
            <p:nvPr/>
          </p:nvCxnSpPr>
          <p:spPr>
            <a:xfrm flipH="1" flipV="1">
              <a:off x="186160" y="4058853"/>
              <a:ext cx="9388" cy="326191"/>
            </a:xfrm>
            <a:prstGeom prst="straightConnector1">
              <a:avLst/>
            </a:prstGeom>
            <a:noFill/>
            <a:ln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25" idx="0"/>
              <a:endCxn id="23" idx="2"/>
            </p:cNvCxnSpPr>
            <p:nvPr/>
          </p:nvCxnSpPr>
          <p:spPr>
            <a:xfrm flipV="1">
              <a:off x="3413586" y="4394380"/>
              <a:ext cx="333254" cy="1236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6" idx="0"/>
              <a:endCxn id="23" idx="2"/>
            </p:cNvCxnSpPr>
            <p:nvPr/>
          </p:nvCxnSpPr>
          <p:spPr>
            <a:xfrm flipH="1" flipV="1">
              <a:off x="3746840" y="4394380"/>
              <a:ext cx="615846" cy="1236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Isosceles Triangle 27"/>
            <p:cNvSpPr/>
            <p:nvPr/>
          </p:nvSpPr>
          <p:spPr>
            <a:xfrm>
              <a:off x="2603598" y="3442530"/>
              <a:ext cx="2111513" cy="1903193"/>
            </a:xfrm>
            <a:prstGeom prst="triangl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994917" y="4517992"/>
              <a:ext cx="837338" cy="76971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dirty="0" err="1"/>
                <a:t>AS</a:t>
              </a:r>
              <a:r>
                <a:rPr lang="en-US" sz="2800" baseline="-25000" dirty="0" err="1"/>
                <a:t>d</a:t>
              </a:r>
              <a:endParaRPr lang="en-US" sz="28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326449" y="3624669"/>
              <a:ext cx="840781" cy="76971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dirty="0" err="1"/>
                <a:t>AS</a:t>
              </a:r>
              <a:r>
                <a:rPr lang="en-US" sz="2800" baseline="-25000" dirty="0" err="1"/>
                <a:t>b</a:t>
              </a:r>
              <a:endParaRPr lang="en-US" sz="2800" dirty="0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3732301" y="3414285"/>
              <a:ext cx="1965623" cy="1931438"/>
            </a:xfrm>
            <a:prstGeom prst="triangl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473526" y="3608269"/>
              <a:ext cx="840919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dirty="0" err="1"/>
                <a:t>AS</a:t>
              </a:r>
              <a:r>
                <a:rPr lang="en-US" sz="2800" baseline="-25000" dirty="0" err="1"/>
                <a:t>c</a:t>
              </a:r>
              <a:endParaRPr lang="en-US" sz="28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855503" y="4517992"/>
              <a:ext cx="759529" cy="76971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dirty="0"/>
                <a:t>AS</a:t>
              </a:r>
              <a:r>
                <a:rPr lang="en-US" sz="2800" baseline="-25000" dirty="0"/>
                <a:t>f</a:t>
              </a:r>
              <a:endParaRPr lang="en-US" sz="28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010260" y="4517992"/>
              <a:ext cx="704851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dirty="0"/>
                <a:t>AS</a:t>
              </a:r>
              <a:r>
                <a:rPr lang="en-US" sz="2800" baseline="-25000" dirty="0"/>
                <a:t>e</a:t>
              </a:r>
              <a:endParaRPr lang="en-US" sz="2800" dirty="0"/>
            </a:p>
          </p:txBody>
        </p:sp>
        <p:sp>
          <p:nvSpPr>
            <p:cNvPr id="30" name="Line Callout 2 (No Border) 29"/>
            <p:cNvSpPr/>
            <p:nvPr/>
          </p:nvSpPr>
          <p:spPr>
            <a:xfrm>
              <a:off x="5548933" y="3549611"/>
              <a:ext cx="1993412" cy="894682"/>
            </a:xfrm>
            <a:prstGeom prst="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47059"/>
                <a:gd name="adj6" fmla="val -27737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Customer </a:t>
              </a:r>
              <a:r>
                <a:rPr lang="en-US" sz="2000" dirty="0"/>
                <a:t>Cone</a:t>
              </a:r>
            </a:p>
            <a:p>
              <a:pPr algn="ctr"/>
              <a:r>
                <a:rPr lang="en-US" sz="2000" dirty="0"/>
                <a:t> for </a:t>
              </a:r>
              <a:r>
                <a:rPr lang="en-US" sz="2000" dirty="0" err="1"/>
                <a:t>AS</a:t>
              </a:r>
              <a:r>
                <a:rPr lang="en-US" sz="2000" baseline="-25000" dirty="0" err="1"/>
                <a:t>c</a:t>
              </a:r>
              <a:endParaRPr lang="en-US" sz="2000" baseline="-25000" dirty="0"/>
            </a:p>
          </p:txBody>
        </p:sp>
        <p:sp>
          <p:nvSpPr>
            <p:cNvPr id="44" name="Line Callout 2 (No Border) 43"/>
            <p:cNvSpPr/>
            <p:nvPr/>
          </p:nvSpPr>
          <p:spPr>
            <a:xfrm>
              <a:off x="901072" y="2345828"/>
              <a:ext cx="2085274" cy="894682"/>
            </a:xfrm>
            <a:prstGeom prst="callout2">
              <a:avLst>
                <a:gd name="adj1" fmla="val 51785"/>
                <a:gd name="adj2" fmla="val 88219"/>
                <a:gd name="adj3" fmla="val 51785"/>
                <a:gd name="adj4" fmla="val 101396"/>
                <a:gd name="adj5" fmla="val 129848"/>
                <a:gd name="adj6" fmla="val 129272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Customer </a:t>
              </a:r>
              <a:r>
                <a:rPr lang="en-US" sz="2000" dirty="0"/>
                <a:t>Cone</a:t>
              </a:r>
            </a:p>
            <a:p>
              <a:pPr algn="ctr"/>
              <a:r>
                <a:rPr lang="en-US" sz="2000" dirty="0"/>
                <a:t> for </a:t>
              </a:r>
              <a:r>
                <a:rPr lang="en-US" sz="2000" dirty="0" err="1" smtClean="0"/>
                <a:t>AS</a:t>
              </a:r>
              <a:r>
                <a:rPr lang="en-US" sz="2000" baseline="-25000" dirty="0" err="1" smtClean="0"/>
                <a:t>b</a:t>
              </a:r>
              <a:endParaRPr lang="en-US" sz="2000" baseline="-25000" dirty="0"/>
            </a:p>
          </p:txBody>
        </p:sp>
        <p:sp>
          <p:nvSpPr>
            <p:cNvPr id="12" name="Arc 11"/>
            <p:cNvSpPr/>
            <p:nvPr/>
          </p:nvSpPr>
          <p:spPr>
            <a:xfrm>
              <a:off x="3663673" y="3219371"/>
              <a:ext cx="1010020" cy="650508"/>
            </a:xfrm>
            <a:prstGeom prst="arc">
              <a:avLst>
                <a:gd name="adj1" fmla="val 10187668"/>
                <a:gd name="adj2" fmla="val 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243558" y="2676045"/>
              <a:ext cx="2070888" cy="10772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prstClr val="black"/>
                  </a:solidFill>
                </a:rPr>
                <a:t>{</a:t>
              </a:r>
              <a:r>
                <a:rPr lang="en-US" sz="2400" dirty="0" err="1" smtClean="0">
                  <a:solidFill>
                    <a:prstClr val="black"/>
                  </a:solidFill>
                </a:rPr>
                <a:t>AS</a:t>
              </a:r>
              <a:r>
                <a:rPr lang="en-US" sz="2400" baseline="-25000" dirty="0" err="1" smtClean="0">
                  <a:solidFill>
                    <a:prstClr val="black"/>
                  </a:solidFill>
                </a:rPr>
                <a:t>d</a:t>
              </a:r>
              <a:r>
                <a:rPr lang="en-US" sz="2400" dirty="0" smtClean="0">
                  <a:solidFill>
                    <a:prstClr val="black"/>
                  </a:solidFill>
                </a:rPr>
                <a:t>, </a:t>
              </a:r>
              <a:r>
                <a:rPr lang="en-US" sz="2400" dirty="0" smtClean="0"/>
                <a:t>AS</a:t>
              </a:r>
              <a:r>
                <a:rPr lang="en-US" sz="2400" baseline="-25000" dirty="0" smtClean="0"/>
                <a:t>e</a:t>
              </a:r>
              <a:r>
                <a:rPr lang="en-US" sz="2400" dirty="0" smtClean="0"/>
                <a:t>, AS</a:t>
              </a:r>
              <a:r>
                <a:rPr lang="en-US" sz="2400" baseline="-25000" dirty="0" smtClean="0"/>
                <a:t>f</a:t>
              </a:r>
              <a:r>
                <a:rPr lang="en-US" sz="2400" dirty="0" smtClean="0"/>
                <a:t>}</a:t>
              </a:r>
              <a:endParaRPr lang="en-US" sz="2400" baseline="-25000" dirty="0"/>
            </a:p>
            <a:p>
              <a:pPr algn="ctr"/>
              <a:endParaRPr lang="en-US" sz="2400" baseline="-25000" dirty="0"/>
            </a:p>
            <a:p>
              <a:pPr lvl="0" algn="ctr"/>
              <a:endParaRPr lang="en-US" sz="24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037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0"/>
          </p:nvPr>
        </p:nvSpPr>
        <p:spPr>
          <a:xfrm>
            <a:off x="0" y="1786"/>
            <a:ext cx="8698464" cy="584775"/>
          </a:xfrm>
        </p:spPr>
        <p:txBody>
          <a:bodyPr>
            <a:noAutofit/>
          </a:bodyPr>
          <a:lstStyle/>
          <a:p>
            <a:r>
              <a:rPr lang="en-US" sz="2800" dirty="0" smtClean="0"/>
              <a:t>From an AS Graph Topology to an </a:t>
            </a:r>
            <a:r>
              <a:rPr lang="en-US" sz="2800" dirty="0" err="1" smtClean="0"/>
              <a:t>IMap</a:t>
            </a:r>
            <a:r>
              <a:rPr lang="en-US" sz="2800" dirty="0" smtClean="0"/>
              <a:t>…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0" y="1144420"/>
            <a:ext cx="4343400" cy="39972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996913"/>
            <a:ext cx="4343400" cy="4292263"/>
          </a:xfrm>
          <a:prstGeom prst="rect">
            <a:avLst/>
          </a:prstGeom>
        </p:spPr>
      </p:pic>
      <p:sp>
        <p:nvSpPr>
          <p:cNvPr id="67" name="Right Arrow 66"/>
          <p:cNvSpPr/>
          <p:nvPr/>
        </p:nvSpPr>
        <p:spPr>
          <a:xfrm>
            <a:off x="3990007" y="2730055"/>
            <a:ext cx="1296571" cy="824769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How?</a:t>
            </a:r>
            <a:endParaRPr lang="en-US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165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30"/>
    </mc:Choice>
    <mc:Fallback>
      <p:transition spd="slow" advTm="1323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0"/>
          </p:nvPr>
        </p:nvSpPr>
        <p:spPr>
          <a:xfrm>
            <a:off x="0" y="0"/>
            <a:ext cx="8698464" cy="58477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Map Generation Process Flow</a:t>
            </a:r>
            <a:endParaRPr lang="en-US" sz="28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1343732"/>
            <a:ext cx="8366471" cy="4531219"/>
          </a:xfrm>
        </p:spPr>
      </p:pic>
      <p:sp>
        <p:nvSpPr>
          <p:cNvPr id="4" name="TextBox 7"/>
          <p:cNvSpPr txBox="1"/>
          <p:nvPr/>
        </p:nvSpPr>
        <p:spPr>
          <a:xfrm>
            <a:off x="1369853" y="779587"/>
            <a:ext cx="6340763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 smtClean="0"/>
              <a:t>Five-step process of going from a random graph layout to an </a:t>
            </a:r>
            <a:r>
              <a:rPr lang="en-US" sz="1800" dirty="0" err="1" smtClean="0"/>
              <a:t>IMap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2761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0"/>
          </p:nvPr>
        </p:nvSpPr>
        <p:spPr>
          <a:xfrm>
            <a:off x="0" y="1786"/>
            <a:ext cx="8698464" cy="584775"/>
          </a:xfrm>
        </p:spPr>
        <p:txBody>
          <a:bodyPr>
            <a:noAutofit/>
          </a:bodyPr>
          <a:lstStyle/>
          <a:p>
            <a:r>
              <a:rPr lang="en-US" sz="2800" dirty="0"/>
              <a:t>Step 1 – Apply Force-Directed </a:t>
            </a:r>
            <a:r>
              <a:rPr lang="en-US" sz="2800" dirty="0" smtClean="0"/>
              <a:t>Layout</a:t>
            </a:r>
            <a:endParaRPr lang="en-US" sz="28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4663440" y="1445750"/>
            <a:ext cx="4368547" cy="4874466"/>
            <a:chOff x="4663440" y="1445750"/>
            <a:chExt cx="4368547" cy="487446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440" y="1445750"/>
              <a:ext cx="4343400" cy="3394587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6615684" y="2973879"/>
              <a:ext cx="438912" cy="338328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 flipV="1">
              <a:off x="7054596" y="2973879"/>
              <a:ext cx="1952244" cy="1186576"/>
            </a:xfrm>
            <a:prstGeom prst="line">
              <a:avLst/>
            </a:prstGeom>
            <a:ln w="2540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6263639" y="2973879"/>
              <a:ext cx="352046" cy="1186576"/>
            </a:xfrm>
            <a:prstGeom prst="line">
              <a:avLst/>
            </a:prstGeom>
            <a:ln w="2540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7054596" y="3312207"/>
              <a:ext cx="1977391" cy="2993072"/>
            </a:xfrm>
            <a:prstGeom prst="line">
              <a:avLst/>
            </a:prstGeom>
            <a:ln w="2540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6238492" y="3312207"/>
              <a:ext cx="394028" cy="2993072"/>
            </a:xfrm>
            <a:prstGeom prst="line">
              <a:avLst/>
            </a:prstGeom>
            <a:ln w="2540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3640" y="4160455"/>
              <a:ext cx="2743200" cy="2144824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cxnSp>
          <p:nvCxnSpPr>
            <p:cNvPr id="23" name="Straight Connector 22"/>
            <p:cNvCxnSpPr/>
            <p:nvPr/>
          </p:nvCxnSpPr>
          <p:spPr>
            <a:xfrm flipH="1">
              <a:off x="6236089" y="4160455"/>
              <a:ext cx="270950" cy="2144824"/>
            </a:xfrm>
            <a:prstGeom prst="line">
              <a:avLst/>
            </a:prstGeom>
            <a:ln w="25400"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9" idx="0"/>
            </p:cNvCxnSpPr>
            <p:nvPr/>
          </p:nvCxnSpPr>
          <p:spPr>
            <a:xfrm>
              <a:off x="7635240" y="4160455"/>
              <a:ext cx="1396747" cy="2159761"/>
            </a:xfrm>
            <a:prstGeom prst="line">
              <a:avLst/>
            </a:prstGeom>
            <a:ln w="25400"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182880" y="996913"/>
            <a:ext cx="4343400" cy="5512737"/>
            <a:chOff x="182880" y="996913"/>
            <a:chExt cx="4343400" cy="55127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80" y="996913"/>
              <a:ext cx="4343400" cy="4292263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2135124" y="2928160"/>
              <a:ext cx="438912" cy="429768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2572509" y="2926951"/>
              <a:ext cx="1900870" cy="846735"/>
            </a:xfrm>
            <a:prstGeom prst="line">
              <a:avLst/>
            </a:prstGeom>
            <a:ln w="2540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1704622" y="3357928"/>
              <a:ext cx="430503" cy="3151722"/>
            </a:xfrm>
            <a:prstGeom prst="line">
              <a:avLst/>
            </a:prstGeom>
            <a:ln w="2540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1704622" y="2926951"/>
              <a:ext cx="430502" cy="846735"/>
            </a:xfrm>
            <a:prstGeom prst="line">
              <a:avLst/>
            </a:prstGeom>
            <a:ln w="2540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572509" y="3357928"/>
              <a:ext cx="1900870" cy="3137186"/>
            </a:xfrm>
            <a:prstGeom prst="line">
              <a:avLst/>
            </a:prstGeom>
            <a:ln w="2540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0179" y="3788222"/>
              <a:ext cx="2743200" cy="2706892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cxnSp>
          <p:nvCxnSpPr>
            <p:cNvPr id="62" name="Straight Connector 61"/>
            <p:cNvCxnSpPr/>
            <p:nvPr/>
          </p:nvCxnSpPr>
          <p:spPr>
            <a:xfrm flipH="1">
              <a:off x="1702218" y="3773686"/>
              <a:ext cx="385293" cy="2721428"/>
            </a:xfrm>
            <a:prstGeom prst="line">
              <a:avLst/>
            </a:prstGeom>
            <a:ln w="25400">
              <a:solidFill>
                <a:schemeClr val="tx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2817875" y="3773686"/>
              <a:ext cx="1653100" cy="2735964"/>
            </a:xfrm>
            <a:prstGeom prst="line">
              <a:avLst/>
            </a:prstGeom>
            <a:ln w="25400">
              <a:solidFill>
                <a:schemeClr val="tx1"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ight Arrow 31"/>
          <p:cNvSpPr/>
          <p:nvPr/>
        </p:nvSpPr>
        <p:spPr>
          <a:xfrm>
            <a:off x="3990007" y="2730055"/>
            <a:ext cx="1296571" cy="824769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solidFill>
                  <a:schemeClr val="tx1"/>
                </a:solidFill>
              </a:rPr>
              <a:t>Layout</a:t>
            </a:r>
            <a:endParaRPr lang="en-US" sz="1500" dirty="0">
              <a:solidFill>
                <a:schemeClr val="tx1"/>
              </a:solidFill>
            </a:endParaRPr>
          </a:p>
          <a:p>
            <a:pPr algn="ctr"/>
            <a:r>
              <a:rPr lang="en-US" sz="1500" dirty="0">
                <a:solidFill>
                  <a:schemeClr val="tx1"/>
                </a:solidFill>
              </a:rPr>
              <a:t>Graph</a:t>
            </a:r>
            <a:endParaRPr lang="en-US" sz="825" dirty="0">
              <a:solidFill>
                <a:schemeClr val="tx1"/>
              </a:solidFill>
            </a:endParaRPr>
          </a:p>
        </p:txBody>
      </p:sp>
      <p:sp>
        <p:nvSpPr>
          <p:cNvPr id="37" name="TextBox 7"/>
          <p:cNvSpPr txBox="1"/>
          <p:nvPr/>
        </p:nvSpPr>
        <p:spPr>
          <a:xfrm>
            <a:off x="5953694" y="149142"/>
            <a:ext cx="2201803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Force-directed layout models physical forces</a:t>
            </a:r>
          </a:p>
        </p:txBody>
      </p:sp>
      <p:cxnSp>
        <p:nvCxnSpPr>
          <p:cNvPr id="27" name="Straight Arrow Connector 26"/>
          <p:cNvCxnSpPr>
            <a:stCxn id="77" idx="6"/>
            <a:endCxn id="42" idx="2"/>
          </p:cNvCxnSpPr>
          <p:nvPr/>
        </p:nvCxnSpPr>
        <p:spPr>
          <a:xfrm flipV="1">
            <a:off x="5551664" y="1081287"/>
            <a:ext cx="2761014" cy="130552"/>
          </a:xfrm>
          <a:prstGeom prst="straightConnector1">
            <a:avLst/>
          </a:prstGeom>
          <a:ln w="25400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43" idx="0"/>
          </p:cNvCxnSpPr>
          <p:nvPr/>
        </p:nvCxnSpPr>
        <p:spPr>
          <a:xfrm flipH="1" flipV="1">
            <a:off x="6937738" y="1146934"/>
            <a:ext cx="118254" cy="29881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5988503" y="873493"/>
            <a:ext cx="766119" cy="33051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US 3356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8312678" y="958563"/>
            <a:ext cx="694162" cy="24544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b="1" dirty="0" smtClean="0">
                <a:solidFill>
                  <a:schemeClr val="bg1">
                    <a:lumMod val="75000"/>
                  </a:schemeClr>
                </a:solidFill>
              </a:rPr>
              <a:t>US 7029</a:t>
            </a:r>
            <a:endParaRPr lang="en-US" sz="11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3" name="TextBox 7"/>
          <p:cNvSpPr txBox="1"/>
          <p:nvPr/>
        </p:nvSpPr>
        <p:spPr>
          <a:xfrm>
            <a:off x="6141590" y="1445750"/>
            <a:ext cx="1828804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Connected nodes are attracted  </a:t>
            </a:r>
            <a:r>
              <a:rPr lang="en-US" sz="1600" dirty="0" smtClean="0">
                <a:solidFill>
                  <a:srgbClr val="33A02C"/>
                </a:solidFill>
                <a:sym typeface="Wingdings" panose="05000000000000000000" pitchFamily="2" charset="2"/>
              </a:rPr>
              <a:t></a:t>
            </a:r>
          </a:p>
        </p:txBody>
      </p:sp>
      <p:sp>
        <p:nvSpPr>
          <p:cNvPr id="44" name="TextBox 7"/>
          <p:cNvSpPr txBox="1"/>
          <p:nvPr/>
        </p:nvSpPr>
        <p:spPr>
          <a:xfrm>
            <a:off x="2682307" y="1493158"/>
            <a:ext cx="1914886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Disconnected nodes are repelled </a:t>
            </a:r>
            <a:r>
              <a:rPr lang="en-US" sz="1600" dirty="0" smtClean="0">
                <a:solidFill>
                  <a:srgbClr val="6A3D9A"/>
                </a:solidFill>
                <a:sym typeface="Wingdings" panose="05000000000000000000" pitchFamily="2" charset="2"/>
              </a:rPr>
              <a:t>  </a:t>
            </a:r>
            <a:endParaRPr lang="en-US" sz="1600" dirty="0">
              <a:solidFill>
                <a:srgbClr val="6A3D9A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5190994" y="1957892"/>
            <a:ext cx="550779" cy="223463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b="1" dirty="0" smtClean="0">
                <a:solidFill>
                  <a:schemeClr val="bg1">
                    <a:lumMod val="75000"/>
                  </a:schemeClr>
                </a:solidFill>
              </a:rPr>
              <a:t>PH 2775</a:t>
            </a:r>
            <a:endParaRPr lang="en-US" sz="900" b="1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52" name="Straight Arrow Connector 51"/>
          <p:cNvCxnSpPr>
            <a:stCxn id="44" idx="3"/>
          </p:cNvCxnSpPr>
          <p:nvPr/>
        </p:nvCxnSpPr>
        <p:spPr>
          <a:xfrm flipV="1">
            <a:off x="4597193" y="1640760"/>
            <a:ext cx="530219" cy="14478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55"/>
          <p:cNvSpPr/>
          <p:nvPr/>
        </p:nvSpPr>
        <p:spPr>
          <a:xfrm>
            <a:off x="5372603" y="2308837"/>
            <a:ext cx="576706" cy="195311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b="1" dirty="0" smtClean="0">
                <a:solidFill>
                  <a:schemeClr val="tx1"/>
                </a:solidFill>
              </a:rPr>
              <a:t>PH 2775</a:t>
            </a:r>
            <a:endParaRPr lang="en-US" sz="900" b="1" dirty="0">
              <a:solidFill>
                <a:schemeClr val="tx1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7092947" y="975657"/>
            <a:ext cx="697378" cy="2598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US 7029</a:t>
            </a:r>
            <a:endParaRPr lang="en-US" sz="1100" b="1" dirty="0">
              <a:solidFill>
                <a:schemeClr val="tx1"/>
              </a:solidFill>
            </a:endParaRPr>
          </a:p>
        </p:txBody>
      </p:sp>
      <p:cxnSp>
        <p:nvCxnSpPr>
          <p:cNvPr id="67" name="Straight Arrow Connector 66"/>
          <p:cNvCxnSpPr>
            <a:stCxn id="24" idx="6"/>
            <a:endCxn id="66" idx="2"/>
          </p:cNvCxnSpPr>
          <p:nvPr/>
        </p:nvCxnSpPr>
        <p:spPr>
          <a:xfrm>
            <a:off x="6754622" y="1038752"/>
            <a:ext cx="338325" cy="66849"/>
          </a:xfrm>
          <a:prstGeom prst="straightConnector1">
            <a:avLst/>
          </a:prstGeom>
          <a:ln w="254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H="1">
            <a:off x="7805155" y="1011955"/>
            <a:ext cx="451123" cy="21225"/>
          </a:xfrm>
          <a:prstGeom prst="straightConnector1">
            <a:avLst/>
          </a:prstGeom>
          <a:ln w="63500">
            <a:solidFill>
              <a:srgbClr val="33A02C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val 76"/>
          <p:cNvSpPr/>
          <p:nvPr/>
        </p:nvSpPr>
        <p:spPr>
          <a:xfrm>
            <a:off x="4785545" y="1046580"/>
            <a:ext cx="766119" cy="33051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 smtClean="0">
                <a:solidFill>
                  <a:schemeClr val="bg1">
                    <a:lumMod val="75000"/>
                  </a:schemeClr>
                </a:solidFill>
              </a:rPr>
              <a:t>US </a:t>
            </a:r>
            <a:r>
              <a:rPr lang="en-US" sz="1200" b="1" dirty="0">
                <a:solidFill>
                  <a:schemeClr val="bg1">
                    <a:lumMod val="75000"/>
                  </a:schemeClr>
                </a:solidFill>
              </a:rPr>
              <a:t>3356</a:t>
            </a:r>
          </a:p>
        </p:txBody>
      </p:sp>
      <p:cxnSp>
        <p:nvCxnSpPr>
          <p:cNvPr id="84" name="Straight Arrow Connector 83"/>
          <p:cNvCxnSpPr/>
          <p:nvPr/>
        </p:nvCxnSpPr>
        <p:spPr>
          <a:xfrm flipV="1">
            <a:off x="5551664" y="1037615"/>
            <a:ext cx="397645" cy="36133"/>
          </a:xfrm>
          <a:prstGeom prst="straightConnector1">
            <a:avLst/>
          </a:prstGeom>
          <a:ln w="63500">
            <a:solidFill>
              <a:srgbClr val="33A02C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flipH="1" flipV="1">
            <a:off x="5236541" y="1382984"/>
            <a:ext cx="136062" cy="462927"/>
          </a:xfrm>
          <a:prstGeom prst="straightConnector1">
            <a:avLst/>
          </a:prstGeom>
          <a:ln w="63500">
            <a:solidFill>
              <a:srgbClr val="6A3D9A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7"/>
          <p:cNvSpPr txBox="1"/>
          <p:nvPr/>
        </p:nvSpPr>
        <p:spPr>
          <a:xfrm>
            <a:off x="4646964" y="5134400"/>
            <a:ext cx="1426665" cy="1077218"/>
          </a:xfrm>
          <a:prstGeom prst="rect">
            <a:avLst/>
          </a:prstGeom>
          <a:solidFill>
            <a:schemeClr val="bg1">
              <a:lumMod val="95000"/>
            </a:schemeClr>
          </a:solidFill>
          <a:ln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Nodes sizes </a:t>
            </a:r>
          </a:p>
          <a:p>
            <a:pPr algn="ctr"/>
            <a:r>
              <a:rPr lang="en-US" sz="1600" dirty="0" smtClean="0"/>
              <a:t>proportional to node weights</a:t>
            </a:r>
          </a:p>
        </p:txBody>
      </p:sp>
      <p:cxnSp>
        <p:nvCxnSpPr>
          <p:cNvPr id="46" name="Straight Arrow Connector 45"/>
          <p:cNvCxnSpPr>
            <a:stCxn id="45" idx="3"/>
          </p:cNvCxnSpPr>
          <p:nvPr/>
        </p:nvCxnSpPr>
        <p:spPr>
          <a:xfrm flipV="1">
            <a:off x="6073629" y="5289176"/>
            <a:ext cx="1002720" cy="383833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7"/>
          <p:cNvSpPr txBox="1"/>
          <p:nvPr/>
        </p:nvSpPr>
        <p:spPr>
          <a:xfrm>
            <a:off x="129461" y="5134400"/>
            <a:ext cx="1445058" cy="1077218"/>
          </a:xfrm>
          <a:prstGeom prst="rect">
            <a:avLst/>
          </a:prstGeom>
          <a:solidFill>
            <a:schemeClr val="bg1">
              <a:lumMod val="95000"/>
            </a:schemeClr>
          </a:solidFill>
          <a:ln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rIns="0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Node labels are 2-letter country code and AS number</a:t>
            </a:r>
          </a:p>
        </p:txBody>
      </p:sp>
      <p:cxnSp>
        <p:nvCxnSpPr>
          <p:cNvPr id="49" name="Straight Arrow Connector 48"/>
          <p:cNvCxnSpPr>
            <a:stCxn id="47" idx="3"/>
          </p:cNvCxnSpPr>
          <p:nvPr/>
        </p:nvCxnSpPr>
        <p:spPr>
          <a:xfrm>
            <a:off x="1574519" y="5673009"/>
            <a:ext cx="1117875" cy="49556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7"/>
          <p:cNvSpPr txBox="1"/>
          <p:nvPr/>
        </p:nvSpPr>
        <p:spPr>
          <a:xfrm>
            <a:off x="7792993" y="2263287"/>
            <a:ext cx="1218332" cy="1077218"/>
          </a:xfrm>
          <a:prstGeom prst="rect">
            <a:avLst/>
          </a:prstGeom>
          <a:solidFill>
            <a:schemeClr val="bg1">
              <a:lumMod val="95000"/>
            </a:schemeClr>
          </a:solidFill>
          <a:ln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>
                <a:sym typeface="Wingdings" panose="05000000000000000000" pitchFamily="2" charset="2"/>
              </a:rPr>
              <a:t>Attraction strength based upon edge weight</a:t>
            </a:r>
          </a:p>
        </p:txBody>
      </p:sp>
      <p:cxnSp>
        <p:nvCxnSpPr>
          <p:cNvPr id="58" name="Straight Arrow Connector 57"/>
          <p:cNvCxnSpPr>
            <a:stCxn id="57" idx="1"/>
            <a:endCxn id="43" idx="2"/>
          </p:cNvCxnSpPr>
          <p:nvPr/>
        </p:nvCxnSpPr>
        <p:spPr>
          <a:xfrm flipH="1" flipV="1">
            <a:off x="7055992" y="2030525"/>
            <a:ext cx="737001" cy="771371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20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0"/>
          </p:nvPr>
        </p:nvSpPr>
        <p:spPr>
          <a:xfrm>
            <a:off x="0" y="1786"/>
            <a:ext cx="8698464" cy="584775"/>
          </a:xfrm>
        </p:spPr>
        <p:txBody>
          <a:bodyPr>
            <a:noAutofit/>
          </a:bodyPr>
          <a:lstStyle/>
          <a:p>
            <a:r>
              <a:rPr lang="en-US" sz="2800" dirty="0"/>
              <a:t>Step 2 – Remove </a:t>
            </a:r>
            <a:r>
              <a:rPr lang="en-US" sz="2800" dirty="0" smtClean="0"/>
              <a:t>Overlaps</a:t>
            </a:r>
            <a:endParaRPr lang="en-US" sz="28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182880" y="1445750"/>
            <a:ext cx="4368547" cy="4874466"/>
            <a:chOff x="4663440" y="1445750"/>
            <a:chExt cx="4368547" cy="487446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440" y="1445750"/>
              <a:ext cx="4343400" cy="3394587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6615684" y="2973879"/>
              <a:ext cx="438912" cy="338328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 flipV="1">
              <a:off x="7054596" y="2973879"/>
              <a:ext cx="1952244" cy="1186576"/>
            </a:xfrm>
            <a:prstGeom prst="line">
              <a:avLst/>
            </a:prstGeom>
            <a:ln w="2540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6263639" y="2973879"/>
              <a:ext cx="352046" cy="1186576"/>
            </a:xfrm>
            <a:prstGeom prst="line">
              <a:avLst/>
            </a:prstGeom>
            <a:ln w="2540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7054596" y="3312207"/>
              <a:ext cx="1977391" cy="2993072"/>
            </a:xfrm>
            <a:prstGeom prst="line">
              <a:avLst/>
            </a:prstGeom>
            <a:ln w="2540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6238492" y="3312207"/>
              <a:ext cx="394028" cy="2993072"/>
            </a:xfrm>
            <a:prstGeom prst="line">
              <a:avLst/>
            </a:prstGeom>
            <a:ln w="2540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3640" y="4160455"/>
              <a:ext cx="2743200" cy="2144824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cxnSp>
          <p:nvCxnSpPr>
            <p:cNvPr id="23" name="Straight Connector 22"/>
            <p:cNvCxnSpPr/>
            <p:nvPr/>
          </p:nvCxnSpPr>
          <p:spPr>
            <a:xfrm flipH="1">
              <a:off x="6236089" y="4160455"/>
              <a:ext cx="270950" cy="2144824"/>
            </a:xfrm>
            <a:prstGeom prst="line">
              <a:avLst/>
            </a:prstGeom>
            <a:ln w="25400"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9" idx="0"/>
            </p:cNvCxnSpPr>
            <p:nvPr/>
          </p:nvCxnSpPr>
          <p:spPr>
            <a:xfrm>
              <a:off x="7635240" y="4160455"/>
              <a:ext cx="1396747" cy="2159761"/>
            </a:xfrm>
            <a:prstGeom prst="line">
              <a:avLst/>
            </a:prstGeom>
            <a:ln w="25400"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4663440" y="1792031"/>
            <a:ext cx="4368547" cy="4293414"/>
            <a:chOff x="4663440" y="1792031"/>
            <a:chExt cx="4368547" cy="429341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440" y="1792031"/>
              <a:ext cx="4343400" cy="2702024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6615684" y="2973879"/>
              <a:ext cx="438912" cy="338328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8" name="Straight Connector 27"/>
            <p:cNvCxnSpPr/>
            <p:nvPr/>
          </p:nvCxnSpPr>
          <p:spPr>
            <a:xfrm flipH="1" flipV="1">
              <a:off x="7054596" y="2973879"/>
              <a:ext cx="1977391" cy="1406409"/>
            </a:xfrm>
            <a:prstGeom prst="line">
              <a:avLst/>
            </a:prstGeom>
            <a:ln w="2540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6236089" y="2973879"/>
              <a:ext cx="379596" cy="1406409"/>
            </a:xfrm>
            <a:prstGeom prst="line">
              <a:avLst/>
            </a:prstGeom>
            <a:ln w="2540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054596" y="3312207"/>
              <a:ext cx="1952244" cy="2773238"/>
            </a:xfrm>
            <a:prstGeom prst="line">
              <a:avLst/>
            </a:prstGeom>
            <a:ln w="2540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6236089" y="3312207"/>
              <a:ext cx="396431" cy="2773238"/>
            </a:xfrm>
            <a:prstGeom prst="line">
              <a:avLst/>
            </a:prstGeom>
            <a:ln w="2540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3640" y="4380288"/>
              <a:ext cx="2743200" cy="170515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cxnSp>
          <p:nvCxnSpPr>
            <p:cNvPr id="39" name="Straight Connector 38"/>
            <p:cNvCxnSpPr/>
            <p:nvPr/>
          </p:nvCxnSpPr>
          <p:spPr>
            <a:xfrm flipH="1">
              <a:off x="6236090" y="4380288"/>
              <a:ext cx="246191" cy="1705157"/>
            </a:xfrm>
            <a:prstGeom prst="line">
              <a:avLst/>
            </a:prstGeom>
            <a:ln w="25400"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7795034" y="4380288"/>
              <a:ext cx="1236953" cy="1705157"/>
            </a:xfrm>
            <a:prstGeom prst="line">
              <a:avLst/>
            </a:prstGeom>
            <a:ln w="25400"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ight Arrow 31"/>
          <p:cNvSpPr/>
          <p:nvPr/>
        </p:nvSpPr>
        <p:spPr>
          <a:xfrm>
            <a:off x="3990007" y="2730055"/>
            <a:ext cx="1296571" cy="824769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smtClean="0">
                <a:solidFill>
                  <a:schemeClr val="tx1"/>
                </a:solidFill>
              </a:rPr>
              <a:t>Remove</a:t>
            </a:r>
          </a:p>
          <a:p>
            <a:pPr algn="ctr"/>
            <a:r>
              <a:rPr lang="en-US" sz="1500" dirty="0" smtClean="0">
                <a:solidFill>
                  <a:schemeClr val="tx1"/>
                </a:solidFill>
              </a:rPr>
              <a:t>Overlaps</a:t>
            </a:r>
            <a:endParaRPr lang="en-US" sz="825" dirty="0">
              <a:solidFill>
                <a:schemeClr val="tx1"/>
              </a:solidFill>
            </a:endParaRPr>
          </a:p>
        </p:txBody>
      </p:sp>
      <p:sp>
        <p:nvSpPr>
          <p:cNvPr id="44" name="TextBox 7"/>
          <p:cNvSpPr txBox="1"/>
          <p:nvPr/>
        </p:nvSpPr>
        <p:spPr>
          <a:xfrm>
            <a:off x="166045" y="4255562"/>
            <a:ext cx="1273302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Overlapping nodes</a:t>
            </a:r>
            <a:endParaRPr lang="en-US" sz="1600" dirty="0">
              <a:solidFill>
                <a:srgbClr val="6A3D9A"/>
              </a:solidFill>
            </a:endParaRPr>
          </a:p>
        </p:txBody>
      </p:sp>
      <p:cxnSp>
        <p:nvCxnSpPr>
          <p:cNvPr id="45" name="Straight Arrow Connector 44"/>
          <p:cNvCxnSpPr>
            <a:stCxn id="44" idx="3"/>
          </p:cNvCxnSpPr>
          <p:nvPr/>
        </p:nvCxnSpPr>
        <p:spPr>
          <a:xfrm>
            <a:off x="1439347" y="4547950"/>
            <a:ext cx="316182" cy="4640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7"/>
          <p:cNvSpPr txBox="1"/>
          <p:nvPr/>
        </p:nvSpPr>
        <p:spPr>
          <a:xfrm>
            <a:off x="333649" y="5347841"/>
            <a:ext cx="1256467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Cannot read labels!</a:t>
            </a:r>
            <a:endParaRPr lang="en-US" sz="1600" dirty="0">
              <a:solidFill>
                <a:srgbClr val="6A3D9A"/>
              </a:solidFill>
            </a:endParaRPr>
          </a:p>
        </p:txBody>
      </p:sp>
      <p:cxnSp>
        <p:nvCxnSpPr>
          <p:cNvPr id="54" name="Straight Arrow Connector 53"/>
          <p:cNvCxnSpPr>
            <a:stCxn id="48" idx="3"/>
          </p:cNvCxnSpPr>
          <p:nvPr/>
        </p:nvCxnSpPr>
        <p:spPr>
          <a:xfrm flipV="1">
            <a:off x="1590116" y="5132726"/>
            <a:ext cx="1539417" cy="507503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/>
          <p:cNvSpPr/>
          <p:nvPr/>
        </p:nvSpPr>
        <p:spPr>
          <a:xfrm>
            <a:off x="5445380" y="906280"/>
            <a:ext cx="697378" cy="2598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US 7029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5182293" y="850897"/>
            <a:ext cx="766119" cy="33051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US 3356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7222164" y="1120202"/>
            <a:ext cx="576706" cy="195311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b="1" dirty="0" smtClean="0">
                <a:solidFill>
                  <a:schemeClr val="tx1"/>
                </a:solidFill>
              </a:rPr>
              <a:t>PH 2775</a:t>
            </a:r>
            <a:endParaRPr lang="en-US" sz="900" b="1" dirty="0">
              <a:solidFill>
                <a:schemeClr val="tx1"/>
              </a:solidFill>
            </a:endParaRPr>
          </a:p>
        </p:txBody>
      </p:sp>
      <p:sp>
        <p:nvSpPr>
          <p:cNvPr id="61" name="Oval 60"/>
          <p:cNvSpPr/>
          <p:nvPr/>
        </p:nvSpPr>
        <p:spPr>
          <a:xfrm>
            <a:off x="7623553" y="868160"/>
            <a:ext cx="697378" cy="25988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b="1" dirty="0" smtClean="0">
                <a:solidFill>
                  <a:schemeClr val="tx1"/>
                </a:solidFill>
              </a:rPr>
              <a:t>US 7029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6834574" y="775890"/>
            <a:ext cx="766119" cy="33051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US 3356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5371706" y="1075056"/>
            <a:ext cx="576706" cy="195311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b="1" dirty="0" smtClean="0">
                <a:solidFill>
                  <a:schemeClr val="tx1"/>
                </a:solidFill>
              </a:rPr>
              <a:t>PH 2775</a:t>
            </a:r>
            <a:endParaRPr lang="en-US" sz="900" b="1" dirty="0">
              <a:solidFill>
                <a:schemeClr val="tx1"/>
              </a:solidFill>
            </a:endParaRPr>
          </a:p>
        </p:txBody>
      </p:sp>
      <p:sp>
        <p:nvSpPr>
          <p:cNvPr id="65" name="TextBox 7"/>
          <p:cNvSpPr txBox="1"/>
          <p:nvPr/>
        </p:nvSpPr>
        <p:spPr>
          <a:xfrm>
            <a:off x="5445380" y="1583316"/>
            <a:ext cx="2702595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Spread out nodes while keeping relative proximities</a:t>
            </a:r>
            <a:endParaRPr lang="en-US" sz="1600" dirty="0">
              <a:solidFill>
                <a:srgbClr val="6A3D9A"/>
              </a:solidFill>
            </a:endParaRPr>
          </a:p>
        </p:txBody>
      </p:sp>
      <p:cxnSp>
        <p:nvCxnSpPr>
          <p:cNvPr id="66" name="Straight Arrow Connector 65"/>
          <p:cNvCxnSpPr>
            <a:stCxn id="65" idx="0"/>
          </p:cNvCxnSpPr>
          <p:nvPr/>
        </p:nvCxnSpPr>
        <p:spPr>
          <a:xfrm flipV="1">
            <a:off x="6796678" y="1181414"/>
            <a:ext cx="265180" cy="40190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7"/>
          <p:cNvSpPr txBox="1"/>
          <p:nvPr/>
        </p:nvSpPr>
        <p:spPr>
          <a:xfrm>
            <a:off x="4807133" y="5242998"/>
            <a:ext cx="1122956" cy="1077218"/>
          </a:xfrm>
          <a:prstGeom prst="rect">
            <a:avLst/>
          </a:prstGeom>
          <a:solidFill>
            <a:schemeClr val="bg1">
              <a:lumMod val="95000"/>
            </a:schemeClr>
          </a:solidFill>
          <a:ln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Hide edges since node positions now fixed</a:t>
            </a:r>
          </a:p>
        </p:txBody>
      </p:sp>
      <p:cxnSp>
        <p:nvCxnSpPr>
          <p:cNvPr id="69" name="Straight Arrow Connector 68"/>
          <p:cNvCxnSpPr>
            <a:stCxn id="68" idx="3"/>
          </p:cNvCxnSpPr>
          <p:nvPr/>
        </p:nvCxnSpPr>
        <p:spPr>
          <a:xfrm flipV="1">
            <a:off x="5930089" y="5640228"/>
            <a:ext cx="305999" cy="141379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530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0"/>
          </p:nvPr>
        </p:nvSpPr>
        <p:spPr>
          <a:xfrm>
            <a:off x="0" y="1786"/>
            <a:ext cx="8698464" cy="584775"/>
          </a:xfrm>
        </p:spPr>
        <p:txBody>
          <a:bodyPr>
            <a:noAutofit/>
          </a:bodyPr>
          <a:lstStyle/>
          <a:p>
            <a:r>
              <a:rPr lang="en-US" sz="2800" dirty="0"/>
              <a:t>Step 3 – Color Nodes by Continent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82880" y="1792031"/>
            <a:ext cx="4368547" cy="4293414"/>
            <a:chOff x="4663440" y="1792031"/>
            <a:chExt cx="4368547" cy="429341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440" y="1792031"/>
              <a:ext cx="4343400" cy="2702024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6615684" y="2973879"/>
              <a:ext cx="438912" cy="338328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8" name="Straight Connector 27"/>
            <p:cNvCxnSpPr/>
            <p:nvPr/>
          </p:nvCxnSpPr>
          <p:spPr>
            <a:xfrm flipH="1" flipV="1">
              <a:off x="7054596" y="2973879"/>
              <a:ext cx="1977391" cy="1406409"/>
            </a:xfrm>
            <a:prstGeom prst="line">
              <a:avLst/>
            </a:prstGeom>
            <a:ln w="2540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6236089" y="2973879"/>
              <a:ext cx="379596" cy="1406409"/>
            </a:xfrm>
            <a:prstGeom prst="line">
              <a:avLst/>
            </a:prstGeom>
            <a:ln w="2540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054596" y="3312207"/>
              <a:ext cx="1952244" cy="2773238"/>
            </a:xfrm>
            <a:prstGeom prst="line">
              <a:avLst/>
            </a:prstGeom>
            <a:ln w="2540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6236089" y="3312207"/>
              <a:ext cx="396431" cy="2773238"/>
            </a:xfrm>
            <a:prstGeom prst="line">
              <a:avLst/>
            </a:prstGeom>
            <a:ln w="2540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3640" y="4380288"/>
              <a:ext cx="2743200" cy="170515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cxnSp>
          <p:nvCxnSpPr>
            <p:cNvPr id="39" name="Straight Connector 38"/>
            <p:cNvCxnSpPr/>
            <p:nvPr/>
          </p:nvCxnSpPr>
          <p:spPr>
            <a:xfrm flipH="1">
              <a:off x="6236090" y="4380288"/>
              <a:ext cx="246191" cy="1705157"/>
            </a:xfrm>
            <a:prstGeom prst="line">
              <a:avLst/>
            </a:prstGeom>
            <a:ln w="25400"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7795034" y="4380288"/>
              <a:ext cx="1236953" cy="1705157"/>
            </a:xfrm>
            <a:prstGeom prst="line">
              <a:avLst/>
            </a:prstGeom>
            <a:ln w="25400"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4663440" y="1792031"/>
            <a:ext cx="4368547" cy="4293414"/>
            <a:chOff x="4663440" y="1792031"/>
            <a:chExt cx="4368547" cy="4293414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440" y="1792031"/>
              <a:ext cx="4343399" cy="2702024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>
              <a:off x="6615684" y="2973879"/>
              <a:ext cx="438912" cy="338328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5" name="Straight Connector 34"/>
            <p:cNvCxnSpPr/>
            <p:nvPr/>
          </p:nvCxnSpPr>
          <p:spPr>
            <a:xfrm flipH="1" flipV="1">
              <a:off x="7054596" y="2973879"/>
              <a:ext cx="1977391" cy="1406409"/>
            </a:xfrm>
            <a:prstGeom prst="line">
              <a:avLst/>
            </a:prstGeom>
            <a:ln w="2540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6236089" y="2973879"/>
              <a:ext cx="379596" cy="1406409"/>
            </a:xfrm>
            <a:prstGeom prst="line">
              <a:avLst/>
            </a:prstGeom>
            <a:ln w="2540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7054596" y="3312207"/>
              <a:ext cx="1952244" cy="2773238"/>
            </a:xfrm>
            <a:prstGeom prst="line">
              <a:avLst/>
            </a:prstGeom>
            <a:ln w="2540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6236089" y="3312207"/>
              <a:ext cx="396431" cy="2773238"/>
            </a:xfrm>
            <a:prstGeom prst="line">
              <a:avLst/>
            </a:prstGeom>
            <a:ln w="2540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3640" y="4380288"/>
              <a:ext cx="2743199" cy="170515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cxnSp>
          <p:nvCxnSpPr>
            <p:cNvPr id="45" name="Straight Connector 44"/>
            <p:cNvCxnSpPr/>
            <p:nvPr/>
          </p:nvCxnSpPr>
          <p:spPr>
            <a:xfrm flipH="1">
              <a:off x="6236090" y="4380288"/>
              <a:ext cx="246191" cy="1705157"/>
            </a:xfrm>
            <a:prstGeom prst="line">
              <a:avLst/>
            </a:prstGeom>
            <a:ln w="25400"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7795034" y="4380288"/>
              <a:ext cx="1236953" cy="1705157"/>
            </a:xfrm>
            <a:prstGeom prst="line">
              <a:avLst/>
            </a:prstGeom>
            <a:ln w="25400"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ight Arrow 31"/>
          <p:cNvSpPr/>
          <p:nvPr/>
        </p:nvSpPr>
        <p:spPr>
          <a:xfrm>
            <a:off x="3990007" y="2730055"/>
            <a:ext cx="1296571" cy="824769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tx1"/>
                </a:solidFill>
              </a:rPr>
              <a:t>Color</a:t>
            </a:r>
          </a:p>
          <a:p>
            <a:pPr algn="ctr"/>
            <a:r>
              <a:rPr lang="en-US" sz="1500" dirty="0">
                <a:solidFill>
                  <a:schemeClr val="tx1"/>
                </a:solidFill>
              </a:rPr>
              <a:t>Nodes</a:t>
            </a:r>
            <a:endParaRPr lang="en-US" sz="825" dirty="0">
              <a:solidFill>
                <a:schemeClr val="tx1"/>
              </a:solidFill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4840273" y="512848"/>
            <a:ext cx="3995351" cy="1365362"/>
            <a:chOff x="4823478" y="5155087"/>
            <a:chExt cx="1371600" cy="1365362"/>
          </a:xfrm>
        </p:grpSpPr>
        <p:sp>
          <p:nvSpPr>
            <p:cNvPr id="48" name="TextBox 47"/>
            <p:cNvSpPr txBox="1"/>
            <p:nvPr/>
          </p:nvSpPr>
          <p:spPr>
            <a:xfrm>
              <a:off x="4823478" y="6063725"/>
              <a:ext cx="1371600" cy="228600"/>
            </a:xfrm>
            <a:prstGeom prst="rect">
              <a:avLst/>
            </a:prstGeom>
            <a:gradFill>
              <a:gsLst>
                <a:gs pos="0">
                  <a:srgbClr val="FB9A99"/>
                </a:gs>
                <a:gs pos="100000">
                  <a:srgbClr val="E31A1C"/>
                </a:gs>
              </a:gsLst>
              <a:lin ang="0" scaled="0"/>
            </a:gradFill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Africa</a:t>
              </a:r>
              <a:endParaRPr lang="en-US" sz="14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823478" y="5155087"/>
              <a:ext cx="1371600" cy="228600"/>
            </a:xfrm>
            <a:prstGeom prst="rect">
              <a:avLst/>
            </a:prstGeom>
            <a:gradFill>
              <a:gsLst>
                <a:gs pos="0">
                  <a:srgbClr val="FFFF99"/>
                </a:gs>
                <a:gs pos="100000">
                  <a:srgbClr val="B15928"/>
                </a:gs>
              </a:gsLst>
              <a:lin ang="0" scaled="0"/>
            </a:gradFill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North America</a:t>
              </a:r>
              <a:endParaRPr lang="en-US" sz="1400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823478" y="5383687"/>
              <a:ext cx="1371600" cy="228600"/>
            </a:xfrm>
            <a:prstGeom prst="rect">
              <a:avLst/>
            </a:prstGeom>
            <a:gradFill>
              <a:gsLst>
                <a:gs pos="0">
                  <a:srgbClr val="FDBF6F"/>
                </a:gs>
                <a:gs pos="100000">
                  <a:srgbClr val="FF7F00"/>
                </a:gs>
              </a:gsLst>
              <a:lin ang="0" scaled="0"/>
            </a:gradFill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South America</a:t>
              </a:r>
              <a:endParaRPr lang="en-US" sz="1400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823478" y="5612287"/>
              <a:ext cx="1371600" cy="228600"/>
            </a:xfrm>
            <a:prstGeom prst="rect">
              <a:avLst/>
            </a:prstGeom>
            <a:gradFill>
              <a:gsLst>
                <a:gs pos="0">
                  <a:srgbClr val="B2DF8A"/>
                </a:gs>
                <a:gs pos="100000">
                  <a:srgbClr val="33A02C"/>
                </a:gs>
              </a:gsLst>
              <a:lin ang="0" scaled="0"/>
            </a:gradFill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Europe</a:t>
              </a:r>
              <a:endParaRPr lang="en-US" sz="1400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823478" y="5835125"/>
              <a:ext cx="1371600" cy="228600"/>
            </a:xfrm>
            <a:prstGeom prst="rect">
              <a:avLst/>
            </a:prstGeom>
            <a:gradFill>
              <a:gsLst>
                <a:gs pos="0">
                  <a:srgbClr val="A6CEE3"/>
                </a:gs>
                <a:gs pos="100000">
                  <a:srgbClr val="1F78B4"/>
                </a:gs>
              </a:gsLst>
              <a:lin ang="0" scaled="0"/>
            </a:gradFill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Asia</a:t>
              </a:r>
              <a:endParaRPr lang="en-US" sz="1400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823478" y="6291849"/>
              <a:ext cx="1371600" cy="228600"/>
            </a:xfrm>
            <a:prstGeom prst="rect">
              <a:avLst/>
            </a:prstGeom>
            <a:gradFill>
              <a:gsLst>
                <a:gs pos="0">
                  <a:srgbClr val="CAB2D6"/>
                </a:gs>
                <a:gs pos="100000">
                  <a:srgbClr val="6A3D9A"/>
                </a:gs>
              </a:gsLst>
              <a:lin ang="0" scaled="0"/>
            </a:gradFill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Oceania</a:t>
              </a:r>
              <a:endParaRPr lang="en-US" sz="1400" dirty="0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716693" y="818613"/>
            <a:ext cx="3632540" cy="830997"/>
          </a:xfrm>
          <a:prstGeom prst="rect">
            <a:avLst/>
          </a:prstGeom>
          <a:solidFill>
            <a:schemeClr val="bg1">
              <a:lumMod val="75000"/>
            </a:schemeClr>
          </a:solidFill>
          <a:ln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Nodes colored by continent and shaded from largest to smallest country</a:t>
            </a:r>
            <a:r>
              <a:rPr lang="en-US" sz="1600" dirty="0"/>
              <a:t> </a:t>
            </a:r>
            <a:r>
              <a:rPr lang="en-US" sz="1600" dirty="0" smtClean="0"/>
              <a:t>so that,</a:t>
            </a:r>
          </a:p>
          <a:p>
            <a:pPr algn="ctr"/>
            <a:r>
              <a:rPr lang="en-US" sz="1600" dirty="0" smtClean="0"/>
              <a:t>for instance, </a:t>
            </a:r>
            <a:r>
              <a:rPr lang="en-US" sz="1600" dirty="0" smtClean="0">
                <a:solidFill>
                  <a:srgbClr val="FFFF99"/>
                </a:solidFill>
              </a:rPr>
              <a:t>US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rgbClr val="FFFF99"/>
                </a:solidFill>
              </a:rPr>
              <a:t>nodes are colored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rgbClr val="FFFF99"/>
                </a:solidFill>
              </a:rPr>
              <a:t>yellow</a:t>
            </a:r>
          </a:p>
        </p:txBody>
      </p:sp>
      <p:cxnSp>
        <p:nvCxnSpPr>
          <p:cNvPr id="55" name="Straight Arrow Connector 54"/>
          <p:cNvCxnSpPr/>
          <p:nvPr/>
        </p:nvCxnSpPr>
        <p:spPr>
          <a:xfrm flipV="1">
            <a:off x="4349232" y="627148"/>
            <a:ext cx="491041" cy="396733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4349231" y="1664439"/>
            <a:ext cx="1161883" cy="1094727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208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0"/>
          </p:nvPr>
        </p:nvSpPr>
        <p:spPr>
          <a:xfrm>
            <a:off x="209577" y="747809"/>
            <a:ext cx="8698464" cy="438581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How does the Internet </a:t>
            </a:r>
            <a:r>
              <a:rPr lang="en-US" sz="3600" dirty="0" smtClean="0">
                <a:solidFill>
                  <a:srgbClr val="0000FF"/>
                </a:solidFill>
              </a:rPr>
              <a:t>evolve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00F8DF9-9EC1-45C9-8D11-BE0AF8EB23FA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604" y="1287836"/>
            <a:ext cx="3836396" cy="3667275"/>
          </a:xfrm>
          <a:prstGeom prst="rect">
            <a:avLst/>
          </a:prstGeom>
        </p:spPr>
      </p:pic>
      <p:pic>
        <p:nvPicPr>
          <p:cNvPr id="1028" name="Picture 4" descr="http://internethistory.eu/wp-content/uploads/2013/08/internet_history_0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9" y="1765737"/>
            <a:ext cx="4570802" cy="248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triped Right Arrow 6"/>
          <p:cNvSpPr/>
          <p:nvPr/>
        </p:nvSpPr>
        <p:spPr>
          <a:xfrm>
            <a:off x="4656223" y="2856350"/>
            <a:ext cx="793271" cy="301841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86438" y="4707284"/>
            <a:ext cx="76922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How does the changing topology impact the traffic dynamics?</a:t>
            </a:r>
          </a:p>
        </p:txBody>
      </p:sp>
    </p:spTree>
    <p:extLst>
      <p:ext uri="{BB962C8B-B14F-4D97-AF65-F5344CB8AC3E}">
        <p14:creationId xmlns:p14="http://schemas.microsoft.com/office/powerpoint/2010/main" val="281447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0"/>
          </p:nvPr>
        </p:nvSpPr>
        <p:spPr>
          <a:xfrm>
            <a:off x="0" y="1786"/>
            <a:ext cx="8698464" cy="584775"/>
          </a:xfrm>
        </p:spPr>
        <p:txBody>
          <a:bodyPr>
            <a:noAutofit/>
          </a:bodyPr>
          <a:lstStyle/>
          <a:p>
            <a:r>
              <a:rPr lang="en-US" sz="2800" dirty="0"/>
              <a:t>Step 4 – “Expand” Nodes to Fill in Gaps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82880" y="1792031"/>
            <a:ext cx="4368547" cy="4293414"/>
            <a:chOff x="4663440" y="1792031"/>
            <a:chExt cx="4368547" cy="429341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440" y="1792031"/>
              <a:ext cx="4343399" cy="2702024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6615684" y="2973879"/>
              <a:ext cx="438912" cy="338328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8" name="Straight Connector 27"/>
            <p:cNvCxnSpPr/>
            <p:nvPr/>
          </p:nvCxnSpPr>
          <p:spPr>
            <a:xfrm flipH="1" flipV="1">
              <a:off x="7054596" y="2973879"/>
              <a:ext cx="1977391" cy="1406409"/>
            </a:xfrm>
            <a:prstGeom prst="line">
              <a:avLst/>
            </a:prstGeom>
            <a:ln w="2540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6236089" y="2973879"/>
              <a:ext cx="379596" cy="1406409"/>
            </a:xfrm>
            <a:prstGeom prst="line">
              <a:avLst/>
            </a:prstGeom>
            <a:ln w="2540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054596" y="3312207"/>
              <a:ext cx="1952244" cy="2773238"/>
            </a:xfrm>
            <a:prstGeom prst="line">
              <a:avLst/>
            </a:prstGeom>
            <a:ln w="2540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6236089" y="3312207"/>
              <a:ext cx="396431" cy="2773238"/>
            </a:xfrm>
            <a:prstGeom prst="line">
              <a:avLst/>
            </a:prstGeom>
            <a:ln w="2540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3640" y="4380288"/>
              <a:ext cx="2743199" cy="170515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cxnSp>
          <p:nvCxnSpPr>
            <p:cNvPr id="39" name="Straight Connector 38"/>
            <p:cNvCxnSpPr/>
            <p:nvPr/>
          </p:nvCxnSpPr>
          <p:spPr>
            <a:xfrm flipH="1">
              <a:off x="6236090" y="4380288"/>
              <a:ext cx="246191" cy="1705157"/>
            </a:xfrm>
            <a:prstGeom prst="line">
              <a:avLst/>
            </a:prstGeom>
            <a:ln w="25400"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7795034" y="4380288"/>
              <a:ext cx="1236953" cy="1705157"/>
            </a:xfrm>
            <a:prstGeom prst="line">
              <a:avLst/>
            </a:prstGeom>
            <a:ln w="25400"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4663440" y="1792031"/>
            <a:ext cx="4368547" cy="4347484"/>
            <a:chOff x="4663440" y="1792031"/>
            <a:chExt cx="4368547" cy="4347484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440" y="1792031"/>
              <a:ext cx="4343400" cy="2787587"/>
            </a:xfrm>
            <a:prstGeom prst="rect">
              <a:avLst/>
            </a:prstGeom>
          </p:spPr>
        </p:pic>
        <p:sp>
          <p:nvSpPr>
            <p:cNvPr id="49" name="Rectangle 48"/>
            <p:cNvSpPr/>
            <p:nvPr/>
          </p:nvSpPr>
          <p:spPr>
            <a:xfrm>
              <a:off x="6615684" y="3044092"/>
              <a:ext cx="438912" cy="283464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50" name="Straight Connector 49"/>
            <p:cNvCxnSpPr/>
            <p:nvPr/>
          </p:nvCxnSpPr>
          <p:spPr>
            <a:xfrm flipH="1" flipV="1">
              <a:off x="7054596" y="3044093"/>
              <a:ext cx="1977391" cy="1336195"/>
            </a:xfrm>
            <a:prstGeom prst="line">
              <a:avLst/>
            </a:prstGeom>
            <a:ln w="2540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6236089" y="3044092"/>
              <a:ext cx="396431" cy="1336196"/>
            </a:xfrm>
            <a:prstGeom prst="line">
              <a:avLst/>
            </a:prstGeom>
            <a:ln w="2540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7054596" y="3312207"/>
              <a:ext cx="1977391" cy="2827308"/>
            </a:xfrm>
            <a:prstGeom prst="line">
              <a:avLst/>
            </a:prstGeom>
            <a:ln w="2540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6236089" y="3327556"/>
              <a:ext cx="379595" cy="2811959"/>
            </a:xfrm>
            <a:prstGeom prst="line">
              <a:avLst/>
            </a:prstGeom>
            <a:ln w="2540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3640" y="4380288"/>
              <a:ext cx="2743200" cy="175922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cxnSp>
          <p:nvCxnSpPr>
            <p:cNvPr id="55" name="Straight Connector 54"/>
            <p:cNvCxnSpPr/>
            <p:nvPr/>
          </p:nvCxnSpPr>
          <p:spPr>
            <a:xfrm flipH="1">
              <a:off x="6236090" y="4380288"/>
              <a:ext cx="240910" cy="1759227"/>
            </a:xfrm>
            <a:prstGeom prst="line">
              <a:avLst/>
            </a:prstGeom>
            <a:ln w="25400"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7795034" y="4380288"/>
              <a:ext cx="1236953" cy="1759227"/>
            </a:xfrm>
            <a:prstGeom prst="line">
              <a:avLst/>
            </a:prstGeom>
            <a:ln w="25400"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ight Arrow 31"/>
          <p:cNvSpPr/>
          <p:nvPr/>
        </p:nvSpPr>
        <p:spPr>
          <a:xfrm>
            <a:off x="3990007" y="2730055"/>
            <a:ext cx="1296571" cy="824769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tx1"/>
                </a:solidFill>
              </a:rPr>
              <a:t>Expand</a:t>
            </a:r>
          </a:p>
          <a:p>
            <a:pPr algn="ctr"/>
            <a:r>
              <a:rPr lang="en-US" sz="1500" dirty="0">
                <a:solidFill>
                  <a:schemeClr val="tx1"/>
                </a:solidFill>
              </a:rPr>
              <a:t>Nodes</a:t>
            </a:r>
            <a:endParaRPr lang="en-US" sz="825" dirty="0">
              <a:solidFill>
                <a:schemeClr val="tx1"/>
              </a:solidFill>
            </a:endParaRPr>
          </a:p>
        </p:txBody>
      </p:sp>
      <p:sp>
        <p:nvSpPr>
          <p:cNvPr id="62" name="TextBox 7"/>
          <p:cNvSpPr txBox="1"/>
          <p:nvPr/>
        </p:nvSpPr>
        <p:spPr>
          <a:xfrm>
            <a:off x="333649" y="5347841"/>
            <a:ext cx="1256467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Lots of  white area!</a:t>
            </a:r>
            <a:endParaRPr lang="en-US" sz="1600" dirty="0">
              <a:solidFill>
                <a:srgbClr val="6A3D9A"/>
              </a:solidFill>
            </a:endParaRPr>
          </a:p>
        </p:txBody>
      </p:sp>
      <p:cxnSp>
        <p:nvCxnSpPr>
          <p:cNvPr id="63" name="Straight Arrow Connector 62"/>
          <p:cNvCxnSpPr>
            <a:stCxn id="62" idx="3"/>
          </p:cNvCxnSpPr>
          <p:nvPr/>
        </p:nvCxnSpPr>
        <p:spPr>
          <a:xfrm flipV="1">
            <a:off x="1590116" y="5319519"/>
            <a:ext cx="940875" cy="32071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7"/>
          <p:cNvSpPr txBox="1"/>
          <p:nvPr/>
        </p:nvSpPr>
        <p:spPr>
          <a:xfrm>
            <a:off x="4730984" y="4763066"/>
            <a:ext cx="1256467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Fill area with closest color</a:t>
            </a:r>
            <a:endParaRPr lang="en-US" sz="1600" dirty="0">
              <a:solidFill>
                <a:srgbClr val="6A3D9A"/>
              </a:solidFill>
            </a:endParaRPr>
          </a:p>
        </p:txBody>
      </p:sp>
      <p:cxnSp>
        <p:nvCxnSpPr>
          <p:cNvPr id="65" name="Straight Arrow Connector 64"/>
          <p:cNvCxnSpPr>
            <a:stCxn id="64" idx="3"/>
          </p:cNvCxnSpPr>
          <p:nvPr/>
        </p:nvCxnSpPr>
        <p:spPr>
          <a:xfrm flipV="1">
            <a:off x="5987451" y="4641651"/>
            <a:ext cx="489549" cy="413803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7"/>
          <p:cNvSpPr txBox="1"/>
          <p:nvPr/>
        </p:nvSpPr>
        <p:spPr>
          <a:xfrm>
            <a:off x="6859658" y="992477"/>
            <a:ext cx="2147182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Color surrounding region with ocean color</a:t>
            </a:r>
            <a:endParaRPr lang="en-US" sz="1600" dirty="0">
              <a:solidFill>
                <a:srgbClr val="6A3D9A"/>
              </a:solidFill>
            </a:endParaRPr>
          </a:p>
        </p:txBody>
      </p:sp>
      <p:cxnSp>
        <p:nvCxnSpPr>
          <p:cNvPr id="71" name="Straight Arrow Connector 70"/>
          <p:cNvCxnSpPr>
            <a:stCxn id="70" idx="2"/>
          </p:cNvCxnSpPr>
          <p:nvPr/>
        </p:nvCxnSpPr>
        <p:spPr>
          <a:xfrm>
            <a:off x="7933249" y="1577252"/>
            <a:ext cx="536796" cy="50721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"/>
          <p:cNvSpPr txBox="1"/>
          <p:nvPr/>
        </p:nvSpPr>
        <p:spPr>
          <a:xfrm>
            <a:off x="4933599" y="5831679"/>
            <a:ext cx="1655469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Have boundaries between colors</a:t>
            </a:r>
            <a:endParaRPr lang="en-US" sz="1600" dirty="0">
              <a:solidFill>
                <a:srgbClr val="6A3D9A"/>
              </a:solidFill>
            </a:endParaRPr>
          </a:p>
        </p:txBody>
      </p:sp>
      <p:cxnSp>
        <p:nvCxnSpPr>
          <p:cNvPr id="76" name="Straight Arrow Connector 75"/>
          <p:cNvCxnSpPr>
            <a:stCxn id="75" idx="3"/>
          </p:cNvCxnSpPr>
          <p:nvPr/>
        </p:nvCxnSpPr>
        <p:spPr>
          <a:xfrm flipV="1">
            <a:off x="6589068" y="5433020"/>
            <a:ext cx="540261" cy="691047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1677817" y="1046632"/>
            <a:ext cx="3273314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Notice that </a:t>
            </a:r>
            <a:r>
              <a:rPr lang="en-US" sz="1600" dirty="0" smtClean="0">
                <a:solidFill>
                  <a:srgbClr val="FFFF99"/>
                </a:solidFill>
              </a:rPr>
              <a:t>US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rgbClr val="FFFF99"/>
                </a:solidFill>
              </a:rPr>
              <a:t>nodes colored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rgbClr val="FFFF99"/>
                </a:solidFill>
              </a:rPr>
              <a:t>yellow</a:t>
            </a:r>
          </a:p>
          <a:p>
            <a:pPr algn="ctr"/>
            <a:r>
              <a:rPr lang="en-US" sz="1600" dirty="0"/>
              <a:t>r</a:t>
            </a:r>
            <a:r>
              <a:rPr lang="en-US" sz="1600" dirty="0" smtClean="0"/>
              <a:t>emain in approximately same area</a:t>
            </a:r>
            <a:endParaRPr lang="en-US" sz="1600" dirty="0"/>
          </a:p>
        </p:txBody>
      </p:sp>
      <p:cxnSp>
        <p:nvCxnSpPr>
          <p:cNvPr id="81" name="Straight Arrow Connector 80"/>
          <p:cNvCxnSpPr/>
          <p:nvPr/>
        </p:nvCxnSpPr>
        <p:spPr>
          <a:xfrm flipH="1">
            <a:off x="961882" y="1608583"/>
            <a:ext cx="719168" cy="136529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>
            <a:off x="4945223" y="1608583"/>
            <a:ext cx="703429" cy="136529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116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0"/>
          </p:nvPr>
        </p:nvSpPr>
        <p:spPr>
          <a:xfrm>
            <a:off x="0" y="1786"/>
            <a:ext cx="8698464" cy="584775"/>
          </a:xfrm>
        </p:spPr>
        <p:txBody>
          <a:bodyPr>
            <a:noAutofit/>
          </a:bodyPr>
          <a:lstStyle/>
          <a:p>
            <a:r>
              <a:rPr lang="en-US" sz="2800" dirty="0"/>
              <a:t>Step 5 – Form Contiguous Countries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182880" y="1792031"/>
            <a:ext cx="4368547" cy="4347484"/>
            <a:chOff x="4663440" y="1792031"/>
            <a:chExt cx="4368547" cy="4347484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440" y="1792031"/>
              <a:ext cx="4343400" cy="2787587"/>
            </a:xfrm>
            <a:prstGeom prst="rect">
              <a:avLst/>
            </a:prstGeom>
          </p:spPr>
        </p:pic>
        <p:sp>
          <p:nvSpPr>
            <p:cNvPr id="49" name="Rectangle 48"/>
            <p:cNvSpPr/>
            <p:nvPr/>
          </p:nvSpPr>
          <p:spPr>
            <a:xfrm>
              <a:off x="6615684" y="3044092"/>
              <a:ext cx="438912" cy="283464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50" name="Straight Connector 49"/>
            <p:cNvCxnSpPr/>
            <p:nvPr/>
          </p:nvCxnSpPr>
          <p:spPr>
            <a:xfrm flipH="1" flipV="1">
              <a:off x="7054596" y="3044093"/>
              <a:ext cx="1977391" cy="1336195"/>
            </a:xfrm>
            <a:prstGeom prst="line">
              <a:avLst/>
            </a:prstGeom>
            <a:ln w="2540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6236089" y="3044092"/>
              <a:ext cx="396431" cy="1336196"/>
            </a:xfrm>
            <a:prstGeom prst="line">
              <a:avLst/>
            </a:prstGeom>
            <a:ln w="2540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7054596" y="3312207"/>
              <a:ext cx="1977391" cy="2827308"/>
            </a:xfrm>
            <a:prstGeom prst="line">
              <a:avLst/>
            </a:prstGeom>
            <a:ln w="2540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6236089" y="3327556"/>
              <a:ext cx="379595" cy="2811959"/>
            </a:xfrm>
            <a:prstGeom prst="line">
              <a:avLst/>
            </a:prstGeom>
            <a:ln w="2540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3640" y="4380288"/>
              <a:ext cx="2743200" cy="1759227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cxnSp>
          <p:nvCxnSpPr>
            <p:cNvPr id="55" name="Straight Connector 54"/>
            <p:cNvCxnSpPr/>
            <p:nvPr/>
          </p:nvCxnSpPr>
          <p:spPr>
            <a:xfrm flipH="1">
              <a:off x="6236090" y="4380288"/>
              <a:ext cx="240910" cy="1759227"/>
            </a:xfrm>
            <a:prstGeom prst="line">
              <a:avLst/>
            </a:prstGeom>
            <a:ln w="25400"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7795034" y="4380288"/>
              <a:ext cx="1236953" cy="1759227"/>
            </a:xfrm>
            <a:prstGeom prst="line">
              <a:avLst/>
            </a:prstGeom>
            <a:ln w="25400"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4663440" y="1144421"/>
            <a:ext cx="4343400" cy="5368950"/>
            <a:chOff x="4663440" y="1144421"/>
            <a:chExt cx="4343400" cy="536895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3440" y="1144421"/>
              <a:ext cx="4343400" cy="3997246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6565392" y="2891584"/>
              <a:ext cx="539496" cy="50292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4" name="Straight Connector 33"/>
            <p:cNvCxnSpPr/>
            <p:nvPr/>
          </p:nvCxnSpPr>
          <p:spPr>
            <a:xfrm flipH="1" flipV="1">
              <a:off x="7078364" y="2891586"/>
              <a:ext cx="1928476" cy="1060777"/>
            </a:xfrm>
            <a:prstGeom prst="line">
              <a:avLst/>
            </a:prstGeom>
            <a:ln w="2540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6263640" y="2891584"/>
              <a:ext cx="301753" cy="1060779"/>
            </a:xfrm>
            <a:prstGeom prst="line">
              <a:avLst/>
            </a:prstGeom>
            <a:ln w="2540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104888" y="3394504"/>
              <a:ext cx="1901952" cy="3115146"/>
            </a:xfrm>
            <a:prstGeom prst="line">
              <a:avLst/>
            </a:prstGeom>
            <a:ln w="2540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6263640" y="3403632"/>
              <a:ext cx="301752" cy="3091482"/>
            </a:xfrm>
            <a:prstGeom prst="line">
              <a:avLst/>
            </a:prstGeom>
            <a:ln w="25400">
              <a:solidFill>
                <a:schemeClr val="tx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3640" y="3970620"/>
              <a:ext cx="2743200" cy="2524493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cxnSp>
          <p:nvCxnSpPr>
            <p:cNvPr id="41" name="Straight Connector 40"/>
            <p:cNvCxnSpPr/>
            <p:nvPr/>
          </p:nvCxnSpPr>
          <p:spPr>
            <a:xfrm flipH="1">
              <a:off x="6263639" y="3961491"/>
              <a:ext cx="248558" cy="2551880"/>
            </a:xfrm>
            <a:prstGeom prst="line">
              <a:avLst/>
            </a:prstGeom>
            <a:ln w="25400"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7443788" y="3952363"/>
              <a:ext cx="1563052" cy="2542751"/>
            </a:xfrm>
            <a:prstGeom prst="line">
              <a:avLst/>
            </a:prstGeom>
            <a:ln w="25400">
              <a:solidFill>
                <a:schemeClr val="tx1">
                  <a:alpha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ight Arrow 31"/>
          <p:cNvSpPr/>
          <p:nvPr/>
        </p:nvSpPr>
        <p:spPr>
          <a:xfrm>
            <a:off x="3990007" y="2730055"/>
            <a:ext cx="1296571" cy="824769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tx1"/>
                </a:solidFill>
              </a:rPr>
              <a:t>Reposition</a:t>
            </a:r>
          </a:p>
          <a:p>
            <a:pPr algn="ctr"/>
            <a:r>
              <a:rPr lang="en-US" sz="1500" dirty="0">
                <a:solidFill>
                  <a:schemeClr val="tx1"/>
                </a:solidFill>
              </a:rPr>
              <a:t>Nodes</a:t>
            </a:r>
            <a:endParaRPr lang="en-US" sz="825" dirty="0">
              <a:solidFill>
                <a:schemeClr val="tx1"/>
              </a:solidFill>
            </a:endParaRPr>
          </a:p>
        </p:txBody>
      </p:sp>
      <p:sp>
        <p:nvSpPr>
          <p:cNvPr id="44" name="TextBox 7"/>
          <p:cNvSpPr txBox="1"/>
          <p:nvPr/>
        </p:nvSpPr>
        <p:spPr>
          <a:xfrm>
            <a:off x="4731603" y="4910449"/>
            <a:ext cx="1298494" cy="1815882"/>
          </a:xfrm>
          <a:prstGeom prst="rect">
            <a:avLst/>
          </a:prstGeom>
          <a:solidFill>
            <a:schemeClr val="bg1">
              <a:lumMod val="95000"/>
            </a:schemeClr>
          </a:solidFill>
          <a:ln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Include “Unknown” country for </a:t>
            </a:r>
            <a:r>
              <a:rPr lang="en-US" sz="1600" dirty="0" err="1" smtClean="0"/>
              <a:t>ASes</a:t>
            </a:r>
            <a:r>
              <a:rPr lang="en-US" sz="1600" dirty="0" smtClean="0"/>
              <a:t> of</a:t>
            </a:r>
          </a:p>
          <a:p>
            <a:pPr algn="ctr"/>
            <a:r>
              <a:rPr lang="en-US" sz="1600" dirty="0" err="1" smtClean="0"/>
              <a:t>DarkNet</a:t>
            </a:r>
            <a:r>
              <a:rPr lang="en-US" sz="1600" dirty="0" smtClean="0"/>
              <a:t> and of unknown origin</a:t>
            </a:r>
            <a:endParaRPr lang="en-US" sz="1600" dirty="0"/>
          </a:p>
        </p:txBody>
      </p:sp>
      <p:cxnSp>
        <p:nvCxnSpPr>
          <p:cNvPr id="45" name="Straight Arrow Connector 44"/>
          <p:cNvCxnSpPr>
            <a:stCxn id="44" idx="0"/>
          </p:cNvCxnSpPr>
          <p:nvPr/>
        </p:nvCxnSpPr>
        <p:spPr>
          <a:xfrm flipH="1" flipV="1">
            <a:off x="5286578" y="4579619"/>
            <a:ext cx="94272" cy="33083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7"/>
          <p:cNvSpPr txBox="1"/>
          <p:nvPr/>
        </p:nvSpPr>
        <p:spPr>
          <a:xfrm>
            <a:off x="2201763" y="6115241"/>
            <a:ext cx="1468351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CH country</a:t>
            </a:r>
            <a:r>
              <a:rPr lang="en-US" sz="1600" dirty="0"/>
              <a:t> </a:t>
            </a:r>
            <a:r>
              <a:rPr lang="en-US" sz="1600" dirty="0" smtClean="0"/>
              <a:t>not connected!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flipH="1" flipV="1">
            <a:off x="2454291" y="5695279"/>
            <a:ext cx="66550" cy="419962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V="1">
            <a:off x="3111749" y="5796790"/>
            <a:ext cx="122913" cy="34272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7"/>
          <p:cNvSpPr txBox="1"/>
          <p:nvPr/>
        </p:nvSpPr>
        <p:spPr>
          <a:xfrm>
            <a:off x="4638292" y="513834"/>
            <a:ext cx="4353540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/>
              <a:t>Group country nodes into contiguous regions while trying to stay close to original positions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1419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0"/>
          </p:nvPr>
        </p:nvSpPr>
        <p:spPr>
          <a:xfrm>
            <a:off x="0" y="5649"/>
            <a:ext cx="8698464" cy="584775"/>
          </a:xfrm>
        </p:spPr>
        <p:txBody>
          <a:bodyPr>
            <a:noAutofit/>
          </a:bodyPr>
          <a:lstStyle/>
          <a:p>
            <a:r>
              <a:rPr lang="en-US" sz="2800" smtClean="0"/>
              <a:t>More </a:t>
            </a:r>
            <a:r>
              <a:rPr lang="en-US" sz="2800" dirty="0" err="1" smtClean="0"/>
              <a:t>IMap</a:t>
            </a:r>
            <a:r>
              <a:rPr lang="en-US" sz="2800" dirty="0" smtClean="0"/>
              <a:t> Features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69" y="1009668"/>
            <a:ext cx="4097404" cy="3770856"/>
          </a:xfrm>
          <a:prstGeom prst="rect">
            <a:avLst/>
          </a:prstGeom>
        </p:spPr>
      </p:pic>
      <p:sp>
        <p:nvSpPr>
          <p:cNvPr id="6" name="Rectangle 5"/>
          <p:cNvSpPr>
            <a:spLocks noChangeAspect="1"/>
          </p:cNvSpPr>
          <p:nvPr/>
        </p:nvSpPr>
        <p:spPr>
          <a:xfrm>
            <a:off x="5178582" y="2365138"/>
            <a:ext cx="374534" cy="2547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4104569" y="1347987"/>
            <a:ext cx="1448547" cy="1017151"/>
          </a:xfrm>
          <a:prstGeom prst="line">
            <a:avLst/>
          </a:prstGeom>
          <a:ln w="254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99176" y="1347989"/>
            <a:ext cx="4979406" cy="1017149"/>
          </a:xfrm>
          <a:prstGeom prst="line">
            <a:avLst/>
          </a:prstGeom>
          <a:ln w="254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156264" y="2619854"/>
            <a:ext cx="5022318" cy="954230"/>
          </a:xfrm>
          <a:prstGeom prst="line">
            <a:avLst/>
          </a:prstGeom>
          <a:ln w="254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4083113" y="2619854"/>
            <a:ext cx="1470003" cy="954231"/>
          </a:xfrm>
          <a:prstGeom prst="line">
            <a:avLst/>
          </a:prstGeom>
          <a:ln w="254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76" y="1347989"/>
            <a:ext cx="3883937" cy="222609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23" name="Straight Connector 22"/>
          <p:cNvCxnSpPr/>
          <p:nvPr/>
        </p:nvCxnSpPr>
        <p:spPr>
          <a:xfrm>
            <a:off x="177720" y="1347988"/>
            <a:ext cx="3926849" cy="800301"/>
          </a:xfrm>
          <a:prstGeom prst="line">
            <a:avLst/>
          </a:prstGeom>
          <a:ln w="25400">
            <a:solidFill>
              <a:schemeClr val="tx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56264" y="2816502"/>
            <a:ext cx="3926849" cy="757582"/>
          </a:xfrm>
          <a:prstGeom prst="line">
            <a:avLst/>
          </a:prstGeom>
          <a:ln w="25400">
            <a:solidFill>
              <a:schemeClr val="tx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7"/>
          <p:cNvSpPr txBox="1"/>
          <p:nvPr/>
        </p:nvSpPr>
        <p:spPr>
          <a:xfrm>
            <a:off x="137840" y="3897008"/>
            <a:ext cx="5415275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 smtClean="0"/>
              <a:t>Nodes sizes logarithmically proportional to node weights</a:t>
            </a:r>
          </a:p>
          <a:p>
            <a:pPr algn="ctr"/>
            <a:r>
              <a:rPr lang="en-US" sz="1600" dirty="0" smtClean="0">
                <a:solidFill>
                  <a:srgbClr val="984EA3"/>
                </a:solidFill>
              </a:rPr>
              <a:t>AS </a:t>
            </a:r>
            <a:r>
              <a:rPr lang="en-US" sz="1600" dirty="0">
                <a:solidFill>
                  <a:srgbClr val="984EA3"/>
                </a:solidFill>
              </a:rPr>
              <a:t>46849 </a:t>
            </a:r>
            <a:r>
              <a:rPr lang="en-US" sz="1600" dirty="0" smtClean="0"/>
              <a:t>has </a:t>
            </a:r>
            <a:r>
              <a:rPr lang="en-US" sz="1600" dirty="0" smtClean="0">
                <a:solidFill>
                  <a:srgbClr val="984EA3"/>
                </a:solidFill>
              </a:rPr>
              <a:t>27534 </a:t>
            </a:r>
            <a:r>
              <a:rPr lang="en-US" sz="1600" dirty="0" err="1" smtClean="0"/>
              <a:t>ASes</a:t>
            </a:r>
            <a:r>
              <a:rPr lang="en-US" sz="1600" dirty="0" smtClean="0"/>
              <a:t> in  AS customer cone with </a:t>
            </a:r>
            <a:r>
              <a:rPr lang="en-US" sz="1600" dirty="0" smtClean="0">
                <a:solidFill>
                  <a:srgbClr val="984EA3"/>
                </a:solidFill>
              </a:rPr>
              <a:t>24 </a:t>
            </a:r>
            <a:r>
              <a:rPr lang="en-US" sz="1600" dirty="0" err="1" smtClean="0">
                <a:solidFill>
                  <a:srgbClr val="984EA3"/>
                </a:solidFill>
              </a:rPr>
              <a:t>pt</a:t>
            </a:r>
            <a:r>
              <a:rPr lang="en-US" sz="1600" dirty="0" smtClean="0">
                <a:solidFill>
                  <a:srgbClr val="984EA3"/>
                </a:solidFill>
              </a:rPr>
              <a:t> </a:t>
            </a:r>
            <a:r>
              <a:rPr lang="en-US" sz="1600" dirty="0" smtClean="0"/>
              <a:t>font</a:t>
            </a:r>
          </a:p>
          <a:p>
            <a:pPr algn="ctr"/>
            <a:r>
              <a:rPr lang="en-US" sz="1600" dirty="0">
                <a:solidFill>
                  <a:srgbClr val="FF7F00"/>
                </a:solidFill>
              </a:rPr>
              <a:t>AS </a:t>
            </a:r>
            <a:r>
              <a:rPr lang="en-US" sz="1600" dirty="0" smtClean="0">
                <a:solidFill>
                  <a:srgbClr val="FF7F00"/>
                </a:solidFill>
              </a:rPr>
              <a:t>32748 </a:t>
            </a:r>
            <a:r>
              <a:rPr lang="en-US" sz="1600" dirty="0"/>
              <a:t>has </a:t>
            </a:r>
            <a:r>
              <a:rPr lang="en-US" sz="1600" dirty="0" smtClean="0">
                <a:solidFill>
                  <a:srgbClr val="FF7F00"/>
                </a:solidFill>
              </a:rPr>
              <a:t>145 </a:t>
            </a:r>
            <a:r>
              <a:rPr lang="en-US" sz="1600" dirty="0" err="1"/>
              <a:t>ASes</a:t>
            </a:r>
            <a:r>
              <a:rPr lang="en-US" sz="1600" dirty="0"/>
              <a:t> in </a:t>
            </a:r>
            <a:r>
              <a:rPr lang="en-US" sz="1600" dirty="0" smtClean="0"/>
              <a:t>AS customer cone </a:t>
            </a:r>
            <a:r>
              <a:rPr lang="en-US" sz="1600" dirty="0"/>
              <a:t>with </a:t>
            </a:r>
            <a:r>
              <a:rPr lang="en-US" sz="1600" dirty="0" smtClean="0">
                <a:solidFill>
                  <a:srgbClr val="FF7F00"/>
                </a:solidFill>
              </a:rPr>
              <a:t>13 </a:t>
            </a:r>
            <a:r>
              <a:rPr lang="en-US" sz="1600" dirty="0" err="1">
                <a:solidFill>
                  <a:srgbClr val="FF7F00"/>
                </a:solidFill>
              </a:rPr>
              <a:t>pt</a:t>
            </a:r>
            <a:r>
              <a:rPr lang="en-US" sz="1600" dirty="0">
                <a:solidFill>
                  <a:srgbClr val="FF7F00"/>
                </a:solidFill>
              </a:rPr>
              <a:t> </a:t>
            </a:r>
            <a:r>
              <a:rPr lang="en-US" sz="1600" dirty="0" smtClean="0"/>
              <a:t>font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H="1" flipV="1">
            <a:off x="757881" y="2545492"/>
            <a:ext cx="602236" cy="1351516"/>
          </a:xfrm>
          <a:prstGeom prst="straightConnector1">
            <a:avLst/>
          </a:prstGeom>
          <a:ln w="31750">
            <a:solidFill>
              <a:srgbClr val="984EA3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2647411" y="2816501"/>
            <a:ext cx="482967" cy="1101605"/>
          </a:xfrm>
          <a:prstGeom prst="straightConnector1">
            <a:avLst/>
          </a:prstGeom>
          <a:ln w="31750">
            <a:solidFill>
              <a:srgbClr val="FF7F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/>
          <p:cNvGrpSpPr/>
          <p:nvPr/>
        </p:nvGrpSpPr>
        <p:grpSpPr>
          <a:xfrm>
            <a:off x="7385727" y="3744676"/>
            <a:ext cx="1368346" cy="1035848"/>
            <a:chOff x="4823478" y="5155087"/>
            <a:chExt cx="1371600" cy="1365362"/>
          </a:xfrm>
        </p:grpSpPr>
        <p:sp>
          <p:nvSpPr>
            <p:cNvPr id="52" name="TextBox 51"/>
            <p:cNvSpPr txBox="1"/>
            <p:nvPr/>
          </p:nvSpPr>
          <p:spPr>
            <a:xfrm>
              <a:off x="4823478" y="6063725"/>
              <a:ext cx="1371600" cy="228600"/>
            </a:xfrm>
            <a:prstGeom prst="rect">
              <a:avLst/>
            </a:prstGeom>
            <a:gradFill>
              <a:gsLst>
                <a:gs pos="0">
                  <a:srgbClr val="FB9A99"/>
                </a:gs>
                <a:gs pos="100000">
                  <a:srgbClr val="E31A1C"/>
                </a:gs>
              </a:gsLst>
              <a:lin ang="0" scaled="0"/>
            </a:gradFill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Africa</a:t>
              </a:r>
              <a:endParaRPr lang="en-US" sz="1400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823478" y="5155087"/>
              <a:ext cx="1371600" cy="228600"/>
            </a:xfrm>
            <a:prstGeom prst="rect">
              <a:avLst/>
            </a:prstGeom>
            <a:gradFill>
              <a:gsLst>
                <a:gs pos="0">
                  <a:srgbClr val="FFFF99"/>
                </a:gs>
                <a:gs pos="100000">
                  <a:srgbClr val="B15928"/>
                </a:gs>
              </a:gsLst>
              <a:lin ang="0" scaled="0"/>
            </a:gradFill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North America</a:t>
              </a:r>
              <a:endParaRPr lang="en-US" sz="14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823478" y="5383687"/>
              <a:ext cx="1371600" cy="228600"/>
            </a:xfrm>
            <a:prstGeom prst="rect">
              <a:avLst/>
            </a:prstGeom>
            <a:gradFill>
              <a:gsLst>
                <a:gs pos="0">
                  <a:srgbClr val="FDBF6F"/>
                </a:gs>
                <a:gs pos="100000">
                  <a:srgbClr val="FF7F00"/>
                </a:gs>
              </a:gsLst>
              <a:lin ang="0" scaled="0"/>
            </a:gradFill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South America</a:t>
              </a:r>
              <a:endParaRPr lang="en-US" sz="14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823478" y="5612287"/>
              <a:ext cx="1371600" cy="228600"/>
            </a:xfrm>
            <a:prstGeom prst="rect">
              <a:avLst/>
            </a:prstGeom>
            <a:gradFill>
              <a:gsLst>
                <a:gs pos="0">
                  <a:srgbClr val="B2DF8A"/>
                </a:gs>
                <a:gs pos="100000">
                  <a:srgbClr val="33A02C"/>
                </a:gs>
              </a:gsLst>
              <a:lin ang="0" scaled="0"/>
            </a:gradFill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Europe</a:t>
              </a:r>
              <a:endParaRPr lang="en-US" sz="140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823478" y="5835125"/>
              <a:ext cx="1371600" cy="228600"/>
            </a:xfrm>
            <a:prstGeom prst="rect">
              <a:avLst/>
            </a:prstGeom>
            <a:gradFill>
              <a:gsLst>
                <a:gs pos="0">
                  <a:srgbClr val="A6CEE3"/>
                </a:gs>
                <a:gs pos="100000">
                  <a:srgbClr val="1F78B4"/>
                </a:gs>
              </a:gsLst>
              <a:lin ang="0" scaled="0"/>
            </a:gradFill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Asia</a:t>
              </a:r>
              <a:endParaRPr lang="en-US" sz="1400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823478" y="6291849"/>
              <a:ext cx="1371600" cy="228600"/>
            </a:xfrm>
            <a:prstGeom prst="rect">
              <a:avLst/>
            </a:prstGeom>
            <a:gradFill>
              <a:gsLst>
                <a:gs pos="0">
                  <a:srgbClr val="CAB2D6"/>
                </a:gs>
                <a:gs pos="100000">
                  <a:srgbClr val="6A3D9A"/>
                </a:gs>
              </a:gsLst>
              <a:lin ang="0" scaled="0"/>
            </a:gradFill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Oceania</a:t>
              </a:r>
              <a:endParaRPr lang="en-US" sz="1400" dirty="0"/>
            </a:p>
          </p:txBody>
        </p:sp>
      </p:grpSp>
      <p:sp>
        <p:nvSpPr>
          <p:cNvPr id="117" name="TextBox 116"/>
          <p:cNvSpPr txBox="1"/>
          <p:nvPr/>
        </p:nvSpPr>
        <p:spPr>
          <a:xfrm>
            <a:off x="4067794" y="5102272"/>
            <a:ext cx="2810801" cy="1077218"/>
          </a:xfrm>
          <a:prstGeom prst="rect">
            <a:avLst/>
          </a:prstGeom>
          <a:solidFill>
            <a:schemeClr val="bg1">
              <a:lumMod val="85000"/>
            </a:schemeClr>
          </a:solidFill>
          <a:ln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AS nodes are grouped by geographic countries but can be grouped </a:t>
            </a:r>
            <a:r>
              <a:rPr lang="en-US" sz="1600" dirty="0"/>
              <a:t>by AS </a:t>
            </a:r>
            <a:r>
              <a:rPr lang="en-US" sz="1600" dirty="0" smtClean="0"/>
              <a:t>organizations or by more natural clusters</a:t>
            </a:r>
            <a:endParaRPr lang="en-US" sz="1600" dirty="0"/>
          </a:p>
        </p:txBody>
      </p:sp>
      <p:sp>
        <p:nvSpPr>
          <p:cNvPr id="127" name="TextBox 126"/>
          <p:cNvSpPr txBox="1"/>
          <p:nvPr/>
        </p:nvSpPr>
        <p:spPr>
          <a:xfrm>
            <a:off x="2521248" y="612364"/>
            <a:ext cx="2514600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Country sizes dependent on the number of AS nodes</a:t>
            </a:r>
            <a:endParaRPr lang="en-US" sz="1600" dirty="0"/>
          </a:p>
        </p:txBody>
      </p:sp>
      <p:cxnSp>
        <p:nvCxnSpPr>
          <p:cNvPr id="135" name="Straight Arrow Connector 134"/>
          <p:cNvCxnSpPr>
            <a:stCxn id="127" idx="3"/>
          </p:cNvCxnSpPr>
          <p:nvPr/>
        </p:nvCxnSpPr>
        <p:spPr>
          <a:xfrm>
            <a:off x="5035848" y="904752"/>
            <a:ext cx="573556" cy="114993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17" idx="0"/>
          </p:cNvCxnSpPr>
          <p:nvPr/>
        </p:nvCxnSpPr>
        <p:spPr>
          <a:xfrm flipV="1">
            <a:off x="5473195" y="4091536"/>
            <a:ext cx="1119488" cy="101073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127" idx="1"/>
            <a:endCxn id="3" idx="0"/>
          </p:cNvCxnSpPr>
          <p:nvPr/>
        </p:nvCxnSpPr>
        <p:spPr>
          <a:xfrm flipH="1">
            <a:off x="2141145" y="904752"/>
            <a:ext cx="380103" cy="443237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529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69" y="1009668"/>
            <a:ext cx="4097404" cy="3770856"/>
          </a:xfrm>
          <a:prstGeom prst="rect">
            <a:avLst/>
          </a:prstGeom>
        </p:spPr>
      </p:pic>
      <p:cxnSp>
        <p:nvCxnSpPr>
          <p:cNvPr id="62" name="Straight Connector 61"/>
          <p:cNvCxnSpPr/>
          <p:nvPr/>
        </p:nvCxnSpPr>
        <p:spPr>
          <a:xfrm flipV="1">
            <a:off x="196808" y="4135997"/>
            <a:ext cx="5258636" cy="2534246"/>
          </a:xfrm>
          <a:prstGeom prst="line">
            <a:avLst/>
          </a:prstGeom>
          <a:ln w="254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/>
          <p:cNvSpPr>
            <a:spLocks noGrp="1"/>
          </p:cNvSpPr>
          <p:nvPr>
            <p:ph sz="half" idx="10"/>
          </p:nvPr>
        </p:nvSpPr>
        <p:spPr>
          <a:xfrm>
            <a:off x="0" y="5649"/>
            <a:ext cx="8698464" cy="584775"/>
          </a:xfrm>
        </p:spPr>
        <p:txBody>
          <a:bodyPr>
            <a:noAutofit/>
          </a:bodyPr>
          <a:lstStyle/>
          <a:p>
            <a:r>
              <a:rPr lang="en-US" sz="2800" smtClean="0"/>
              <a:t>More </a:t>
            </a:r>
            <a:r>
              <a:rPr lang="en-US" sz="2800" dirty="0" err="1" smtClean="0"/>
              <a:t>IMap</a:t>
            </a:r>
            <a:r>
              <a:rPr lang="en-US" sz="2800" dirty="0" smtClean="0"/>
              <a:t> Features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7385727" y="3744676"/>
            <a:ext cx="1368346" cy="1035848"/>
            <a:chOff x="4823478" y="5155087"/>
            <a:chExt cx="1371600" cy="1365362"/>
          </a:xfrm>
        </p:grpSpPr>
        <p:sp>
          <p:nvSpPr>
            <p:cNvPr id="52" name="TextBox 51"/>
            <p:cNvSpPr txBox="1"/>
            <p:nvPr/>
          </p:nvSpPr>
          <p:spPr>
            <a:xfrm>
              <a:off x="4823478" y="6063725"/>
              <a:ext cx="1371600" cy="228600"/>
            </a:xfrm>
            <a:prstGeom prst="rect">
              <a:avLst/>
            </a:prstGeom>
            <a:gradFill>
              <a:gsLst>
                <a:gs pos="0">
                  <a:srgbClr val="FB9A99"/>
                </a:gs>
                <a:gs pos="100000">
                  <a:srgbClr val="E31A1C"/>
                </a:gs>
              </a:gsLst>
              <a:lin ang="0" scaled="0"/>
            </a:gradFill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Africa</a:t>
              </a:r>
              <a:endParaRPr lang="en-US" sz="1400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823478" y="5155087"/>
              <a:ext cx="1371600" cy="228600"/>
            </a:xfrm>
            <a:prstGeom prst="rect">
              <a:avLst/>
            </a:prstGeom>
            <a:gradFill>
              <a:gsLst>
                <a:gs pos="0">
                  <a:srgbClr val="FFFF99"/>
                </a:gs>
                <a:gs pos="100000">
                  <a:srgbClr val="B15928"/>
                </a:gs>
              </a:gsLst>
              <a:lin ang="0" scaled="0"/>
            </a:gradFill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North America</a:t>
              </a:r>
              <a:endParaRPr lang="en-US" sz="14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823478" y="5383687"/>
              <a:ext cx="1371600" cy="228600"/>
            </a:xfrm>
            <a:prstGeom prst="rect">
              <a:avLst/>
            </a:prstGeom>
            <a:gradFill>
              <a:gsLst>
                <a:gs pos="0">
                  <a:srgbClr val="FDBF6F"/>
                </a:gs>
                <a:gs pos="100000">
                  <a:srgbClr val="FF7F00"/>
                </a:gs>
              </a:gsLst>
              <a:lin ang="0" scaled="0"/>
            </a:gradFill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South America</a:t>
              </a:r>
              <a:endParaRPr lang="en-US" sz="14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823478" y="5612287"/>
              <a:ext cx="1371600" cy="228600"/>
            </a:xfrm>
            <a:prstGeom prst="rect">
              <a:avLst/>
            </a:prstGeom>
            <a:gradFill>
              <a:gsLst>
                <a:gs pos="0">
                  <a:srgbClr val="B2DF8A"/>
                </a:gs>
                <a:gs pos="100000">
                  <a:srgbClr val="33A02C"/>
                </a:gs>
              </a:gsLst>
              <a:lin ang="0" scaled="0"/>
            </a:gradFill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Europe</a:t>
              </a:r>
              <a:endParaRPr lang="en-US" sz="140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823478" y="5835125"/>
              <a:ext cx="1371600" cy="228600"/>
            </a:xfrm>
            <a:prstGeom prst="rect">
              <a:avLst/>
            </a:prstGeom>
            <a:gradFill>
              <a:gsLst>
                <a:gs pos="0">
                  <a:srgbClr val="A6CEE3"/>
                </a:gs>
                <a:gs pos="100000">
                  <a:srgbClr val="1F78B4"/>
                </a:gs>
              </a:gsLst>
              <a:lin ang="0" scaled="0"/>
            </a:gradFill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Asia</a:t>
              </a:r>
              <a:endParaRPr lang="en-US" sz="1400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823478" y="6291849"/>
              <a:ext cx="1371600" cy="228600"/>
            </a:xfrm>
            <a:prstGeom prst="rect">
              <a:avLst/>
            </a:prstGeom>
            <a:gradFill>
              <a:gsLst>
                <a:gs pos="0">
                  <a:srgbClr val="CAB2D6"/>
                </a:gs>
                <a:gs pos="100000">
                  <a:srgbClr val="6A3D9A"/>
                </a:gs>
              </a:gsLst>
              <a:lin ang="0" scaled="0"/>
            </a:gradFill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Oceania</a:t>
              </a:r>
              <a:endParaRPr lang="en-US" sz="1400" dirty="0"/>
            </a:p>
          </p:txBody>
        </p:sp>
      </p:grpSp>
      <p:sp>
        <p:nvSpPr>
          <p:cNvPr id="60" name="Rectangle 59"/>
          <p:cNvSpPr>
            <a:spLocks noChangeAspect="1"/>
          </p:cNvSpPr>
          <p:nvPr/>
        </p:nvSpPr>
        <p:spPr>
          <a:xfrm>
            <a:off x="5455444" y="3021806"/>
            <a:ext cx="1143064" cy="11300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Connector 60"/>
          <p:cNvCxnSpPr/>
          <p:nvPr/>
        </p:nvCxnSpPr>
        <p:spPr>
          <a:xfrm flipV="1">
            <a:off x="4304448" y="4141638"/>
            <a:ext cx="2294060" cy="2528605"/>
          </a:xfrm>
          <a:prstGeom prst="line">
            <a:avLst/>
          </a:prstGeom>
          <a:ln w="254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196808" y="2685409"/>
            <a:ext cx="5258636" cy="330755"/>
          </a:xfrm>
          <a:prstGeom prst="line">
            <a:avLst/>
          </a:prstGeom>
          <a:ln w="254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5274832" y="6085468"/>
            <a:ext cx="2143062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E.g.</a:t>
            </a:r>
            <a:r>
              <a:rPr lang="en-US" sz="1600" dirty="0" smtClean="0"/>
              <a:t>, all South American countries close to Brazil</a:t>
            </a:r>
            <a:endParaRPr lang="en-US" sz="1600" dirty="0"/>
          </a:p>
        </p:txBody>
      </p:sp>
      <p:cxnSp>
        <p:nvCxnSpPr>
          <p:cNvPr id="72" name="Straight Connector 71"/>
          <p:cNvCxnSpPr/>
          <p:nvPr/>
        </p:nvCxnSpPr>
        <p:spPr>
          <a:xfrm>
            <a:off x="4294016" y="2685409"/>
            <a:ext cx="2304492" cy="330755"/>
          </a:xfrm>
          <a:prstGeom prst="line">
            <a:avLst/>
          </a:prstGeom>
          <a:ln w="254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62" y="2695612"/>
            <a:ext cx="4076454" cy="397463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86" name="Straight Arrow Connector 85"/>
          <p:cNvCxnSpPr>
            <a:stCxn id="71" idx="1"/>
          </p:cNvCxnSpPr>
          <p:nvPr/>
        </p:nvCxnSpPr>
        <p:spPr>
          <a:xfrm flipH="1" flipV="1">
            <a:off x="4294016" y="6046258"/>
            <a:ext cx="980816" cy="33159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stCxn id="59" idx="0"/>
          </p:cNvCxnSpPr>
          <p:nvPr/>
        </p:nvCxnSpPr>
        <p:spPr>
          <a:xfrm flipV="1">
            <a:off x="6961161" y="3542924"/>
            <a:ext cx="243224" cy="150020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5889630" y="5043124"/>
            <a:ext cx="2143062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Countries of the same continent tend to be </a:t>
            </a:r>
          </a:p>
          <a:p>
            <a:pPr algn="ctr"/>
            <a:r>
              <a:rPr lang="en-US" sz="1600" dirty="0" smtClean="0"/>
              <a:t> grouped together</a:t>
            </a:r>
            <a:endParaRPr lang="en-US" sz="1600" dirty="0"/>
          </a:p>
        </p:txBody>
      </p:sp>
      <p:sp>
        <p:nvSpPr>
          <p:cNvPr id="101" name="TextBox 100"/>
          <p:cNvSpPr txBox="1"/>
          <p:nvPr/>
        </p:nvSpPr>
        <p:spPr>
          <a:xfrm>
            <a:off x="769968" y="693303"/>
            <a:ext cx="2629643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Our “Internet Pangea” differs from physical geography map</a:t>
            </a:r>
          </a:p>
          <a:p>
            <a:pPr algn="ctr"/>
            <a:r>
              <a:rPr lang="en-US" sz="1600" dirty="0" smtClean="0"/>
              <a:t>both in </a:t>
            </a:r>
            <a:r>
              <a:rPr lang="en-US" sz="1600" dirty="0" smtClean="0">
                <a:solidFill>
                  <a:srgbClr val="C00000"/>
                </a:solidFill>
              </a:rPr>
              <a:t>area</a:t>
            </a:r>
            <a:r>
              <a:rPr lang="en-US" sz="1600" dirty="0" smtClean="0"/>
              <a:t> and in </a:t>
            </a:r>
            <a:r>
              <a:rPr lang="en-US" sz="1600" dirty="0" smtClean="0">
                <a:solidFill>
                  <a:srgbClr val="C00000"/>
                </a:solidFill>
              </a:rPr>
              <a:t>distance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2427240" y="1856158"/>
            <a:ext cx="1439852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Spain and Brazil adjacent</a:t>
            </a:r>
            <a:endParaRPr lang="en-US" sz="1600" dirty="0"/>
          </a:p>
        </p:txBody>
      </p:sp>
      <p:cxnSp>
        <p:nvCxnSpPr>
          <p:cNvPr id="103" name="Straight Arrow Connector 102"/>
          <p:cNvCxnSpPr/>
          <p:nvPr/>
        </p:nvCxnSpPr>
        <p:spPr>
          <a:xfrm flipH="1">
            <a:off x="2539898" y="2434237"/>
            <a:ext cx="364982" cy="191307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>
            <a:off x="3399612" y="2440933"/>
            <a:ext cx="156215" cy="887153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>
            <a:endCxn id="102" idx="0"/>
          </p:cNvCxnSpPr>
          <p:nvPr/>
        </p:nvCxnSpPr>
        <p:spPr>
          <a:xfrm>
            <a:off x="2722389" y="1533559"/>
            <a:ext cx="424777" cy="322599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endCxn id="46" idx="3"/>
          </p:cNvCxnSpPr>
          <p:nvPr/>
        </p:nvCxnSpPr>
        <p:spPr>
          <a:xfrm flipV="1">
            <a:off x="158928" y="4682928"/>
            <a:ext cx="4135088" cy="1987316"/>
          </a:xfrm>
          <a:prstGeom prst="line">
            <a:avLst/>
          </a:prstGeom>
          <a:ln w="25400">
            <a:solidFill>
              <a:schemeClr val="tx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164786" y="2712172"/>
            <a:ext cx="4129230" cy="245212"/>
          </a:xfrm>
          <a:prstGeom prst="line">
            <a:avLst/>
          </a:prstGeom>
          <a:ln w="25400">
            <a:solidFill>
              <a:schemeClr val="tx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177547" y="1862689"/>
            <a:ext cx="1624162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Argentina larger than Mexico</a:t>
            </a:r>
            <a:endParaRPr lang="en-US" sz="1600" dirty="0"/>
          </a:p>
        </p:txBody>
      </p:sp>
      <p:cxnSp>
        <p:nvCxnSpPr>
          <p:cNvPr id="93" name="Straight Arrow Connector 92"/>
          <p:cNvCxnSpPr/>
          <p:nvPr/>
        </p:nvCxnSpPr>
        <p:spPr>
          <a:xfrm>
            <a:off x="453162" y="2457667"/>
            <a:ext cx="315105" cy="17713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flipH="1">
            <a:off x="1284176" y="2442735"/>
            <a:ext cx="174091" cy="54816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endCxn id="90" idx="0"/>
          </p:cNvCxnSpPr>
          <p:nvPr/>
        </p:nvCxnSpPr>
        <p:spPr>
          <a:xfrm flipH="1">
            <a:off x="989628" y="1524300"/>
            <a:ext cx="381593" cy="338389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306848" y="5748378"/>
            <a:ext cx="2514600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Countries adjacencies dependent upon number of AS connections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1892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45" y="584775"/>
            <a:ext cx="3625975" cy="5788611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0"/>
          </p:nvPr>
        </p:nvSpPr>
        <p:spPr>
          <a:xfrm>
            <a:off x="0" y="0"/>
            <a:ext cx="8698464" cy="584775"/>
          </a:xfrm>
        </p:spPr>
        <p:txBody>
          <a:bodyPr>
            <a:noAutofit/>
          </a:bodyPr>
          <a:lstStyle/>
          <a:p>
            <a:r>
              <a:rPr lang="en-US" sz="2800" dirty="0" smtClean="0"/>
              <a:t>Correlation Between Number of AS Nodes and Area</a:t>
            </a:r>
            <a:endParaRPr lang="en-US" sz="2800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81481" y="540542"/>
          <a:ext cx="5251011" cy="5968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513834" y="3533690"/>
            <a:ext cx="1348965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808 Nodes</a:t>
            </a:r>
          </a:p>
          <a:p>
            <a:pPr algn="ctr"/>
            <a:r>
              <a:rPr lang="en-US" sz="1600" dirty="0" smtClean="0"/>
              <a:t>12% of Nodes</a:t>
            </a:r>
          </a:p>
          <a:p>
            <a:pPr algn="ctr"/>
            <a:r>
              <a:rPr lang="en-US" sz="1600" dirty="0" smtClean="0"/>
              <a:t>9% of Area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7445869" y="5407607"/>
            <a:ext cx="1416930" cy="861774"/>
          </a:xfrm>
          <a:prstGeom prst="rect">
            <a:avLst/>
          </a:prstGeom>
          <a:solidFill>
            <a:schemeClr val="bg1">
              <a:lumMod val="95000"/>
            </a:schemeClr>
          </a:solidFill>
          <a:ln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240 Nodes</a:t>
            </a:r>
          </a:p>
          <a:p>
            <a:pPr algn="ctr"/>
            <a:r>
              <a:rPr lang="en-US" sz="1600" dirty="0" smtClean="0"/>
              <a:t>5% of Nodes</a:t>
            </a:r>
          </a:p>
          <a:p>
            <a:pPr algn="ctr"/>
            <a:r>
              <a:rPr lang="en-US" sz="1600" dirty="0" smtClean="0"/>
              <a:t>5% of Area</a:t>
            </a:r>
            <a:endParaRPr lang="en-US" sz="1600" dirty="0"/>
          </a:p>
        </p:txBody>
      </p:sp>
      <p:cxnSp>
        <p:nvCxnSpPr>
          <p:cNvPr id="11" name="Curved Connector 10"/>
          <p:cNvCxnSpPr>
            <a:endCxn id="9" idx="0"/>
          </p:cNvCxnSpPr>
          <p:nvPr/>
        </p:nvCxnSpPr>
        <p:spPr>
          <a:xfrm>
            <a:off x="7088863" y="5205743"/>
            <a:ext cx="1065471" cy="201864"/>
          </a:xfrm>
          <a:prstGeom prst="curvedConnector2">
            <a:avLst/>
          </a:prstGeom>
          <a:ln w="317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Arc 33"/>
          <p:cNvSpPr/>
          <p:nvPr/>
        </p:nvSpPr>
        <p:spPr>
          <a:xfrm>
            <a:off x="7161291" y="2489703"/>
            <a:ext cx="1027025" cy="2055137"/>
          </a:xfrm>
          <a:prstGeom prst="arc">
            <a:avLst>
              <a:gd name="adj1" fmla="val 15910004"/>
              <a:gd name="adj2" fmla="val 86147"/>
            </a:avLst>
          </a:prstGeom>
          <a:ln w="31750"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807704" y="5976993"/>
            <a:ext cx="1494242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Ten countries with most </a:t>
            </a:r>
            <a:r>
              <a:rPr lang="en-US" sz="1600" dirty="0" err="1" smtClean="0"/>
              <a:t>ASes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6666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0"/>
          </p:nvPr>
        </p:nvSpPr>
        <p:spPr>
          <a:xfrm>
            <a:off x="0" y="0"/>
            <a:ext cx="8698464" cy="584775"/>
          </a:xfrm>
        </p:spPr>
        <p:txBody>
          <a:bodyPr>
            <a:noAutofit/>
          </a:bodyPr>
          <a:lstStyle/>
          <a:p>
            <a:r>
              <a:rPr lang="en-US" sz="2800" dirty="0" smtClean="0"/>
              <a:t>Correlation Between Pairwise Distances</a:t>
            </a:r>
            <a:endParaRPr lang="en-US" sz="2800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182880" y="594360"/>
          <a:ext cx="8686800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7" name="Group 26"/>
          <p:cNvGrpSpPr/>
          <p:nvPr/>
        </p:nvGrpSpPr>
        <p:grpSpPr>
          <a:xfrm>
            <a:off x="5017705" y="3638894"/>
            <a:ext cx="3499452" cy="2990038"/>
            <a:chOff x="4746101" y="3638894"/>
            <a:chExt cx="3499452" cy="2990038"/>
          </a:xfrm>
        </p:grpSpPr>
        <p:grpSp>
          <p:nvGrpSpPr>
            <p:cNvPr id="25" name="Group 24"/>
            <p:cNvGrpSpPr/>
            <p:nvPr/>
          </p:nvGrpSpPr>
          <p:grpSpPr>
            <a:xfrm>
              <a:off x="4746101" y="3638894"/>
              <a:ext cx="3499452" cy="2990038"/>
              <a:chOff x="4628406" y="3701954"/>
              <a:chExt cx="3499452" cy="2990038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8406" y="3701954"/>
                <a:ext cx="3499452" cy="1495019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46924" y="5196973"/>
                <a:ext cx="3466575" cy="1495019"/>
              </a:xfrm>
              <a:prstGeom prst="rect">
                <a:avLst/>
              </a:prstGeom>
            </p:spPr>
          </p:pic>
        </p:grpSp>
        <p:cxnSp>
          <p:nvCxnSpPr>
            <p:cNvPr id="13" name="Straight Arrow Connector 12"/>
            <p:cNvCxnSpPr/>
            <p:nvPr/>
          </p:nvCxnSpPr>
          <p:spPr>
            <a:xfrm flipV="1">
              <a:off x="5748812" y="5562431"/>
              <a:ext cx="2227291" cy="405898"/>
            </a:xfrm>
            <a:prstGeom prst="straightConnector1">
              <a:avLst/>
            </a:prstGeom>
            <a:ln w="50800">
              <a:solidFill>
                <a:srgbClr val="984EA3">
                  <a:alpha val="75000"/>
                </a:srgb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5513422" y="4473310"/>
              <a:ext cx="235390" cy="407405"/>
            </a:xfrm>
            <a:prstGeom prst="straightConnector1">
              <a:avLst/>
            </a:prstGeom>
            <a:ln w="50800">
              <a:solidFill>
                <a:srgbClr val="E41A1C">
                  <a:alpha val="75000"/>
                </a:srgb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11" y="3638894"/>
            <a:ext cx="4436198" cy="297046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1484768" y="5197288"/>
            <a:ext cx="2670773" cy="162365"/>
          </a:xfrm>
          <a:prstGeom prst="straightConnector1">
            <a:avLst/>
          </a:prstGeom>
          <a:ln w="50800">
            <a:solidFill>
              <a:srgbClr val="984EA3">
                <a:alpha val="75000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1484768" y="5197288"/>
            <a:ext cx="733331" cy="1194459"/>
          </a:xfrm>
          <a:prstGeom prst="straightConnector1">
            <a:avLst/>
          </a:prstGeom>
          <a:ln w="50800">
            <a:solidFill>
              <a:srgbClr val="E41A1C">
                <a:alpha val="49804"/>
              </a:srgb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254106" y="2185055"/>
            <a:ext cx="7185300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Correlations </a:t>
            </a:r>
            <a:r>
              <a:rPr lang="en-US" sz="1600" dirty="0" smtClean="0">
                <a:solidFill>
                  <a:srgbClr val="C00000"/>
                </a:solidFill>
              </a:rPr>
              <a:t>twice</a:t>
            </a:r>
            <a:r>
              <a:rPr lang="en-US" sz="1600" dirty="0" smtClean="0"/>
              <a:t> as strong for </a:t>
            </a:r>
            <a:r>
              <a:rPr lang="en-US" sz="1600" dirty="0" smtClean="0">
                <a:solidFill>
                  <a:srgbClr val="C00000"/>
                </a:solidFill>
              </a:rPr>
              <a:t>20 pairs </a:t>
            </a:r>
            <a:r>
              <a:rPr lang="en-US" sz="1600" dirty="0" smtClean="0"/>
              <a:t>of the largest countries than for all countries</a:t>
            </a:r>
            <a:endParaRPr lang="en-US" sz="1600" dirty="0"/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1756372" y="1041149"/>
            <a:ext cx="9055" cy="1133726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6" idx="3"/>
          </p:cNvCxnSpPr>
          <p:nvPr/>
        </p:nvCxnSpPr>
        <p:spPr>
          <a:xfrm flipV="1">
            <a:off x="8439406" y="2018547"/>
            <a:ext cx="152333" cy="33578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531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0"/>
          </p:nvPr>
        </p:nvSpPr>
        <p:spPr>
          <a:xfrm>
            <a:off x="0" y="0"/>
            <a:ext cx="8698464" cy="584775"/>
          </a:xfrm>
        </p:spPr>
        <p:txBody>
          <a:bodyPr>
            <a:noAutofit/>
          </a:bodyPr>
          <a:lstStyle/>
          <a:p>
            <a:r>
              <a:rPr lang="en-US" sz="2800" dirty="0" smtClean="0"/>
              <a:t>Correlation Between Distances and Edge Counts</a:t>
            </a:r>
            <a:endParaRPr lang="en-US" sz="2800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182880" y="594360"/>
          <a:ext cx="8686800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11" y="3638894"/>
            <a:ext cx="4436198" cy="2970460"/>
          </a:xfrm>
          <a:prstGeom prst="rect">
            <a:avLst/>
          </a:prstGeom>
        </p:spPr>
      </p:pic>
      <p:sp>
        <p:nvSpPr>
          <p:cNvPr id="9" name="Content Placeholder 3"/>
          <p:cNvSpPr txBox="1">
            <a:spLocks/>
          </p:cNvSpPr>
          <p:nvPr/>
        </p:nvSpPr>
        <p:spPr>
          <a:xfrm>
            <a:off x="5253374" y="3638894"/>
            <a:ext cx="3398358" cy="29704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E</a:t>
            </a:r>
            <a:r>
              <a:rPr lang="en-US" sz="1800" dirty="0" smtClean="0"/>
              <a:t>dge counts for country pairs:</a:t>
            </a:r>
          </a:p>
          <a:p>
            <a:pPr marL="300038" lvl="1" indent="0">
              <a:spcBef>
                <a:spcPts val="600"/>
              </a:spcBef>
              <a:spcAft>
                <a:spcPts val="300"/>
              </a:spcAft>
              <a:buNone/>
            </a:pPr>
            <a:r>
              <a:rPr lang="en-US" sz="1600" dirty="0">
                <a:solidFill>
                  <a:srgbClr val="4DAF4A"/>
                </a:solidFill>
                <a:sym typeface="Wingdings" panose="05000000000000000000" pitchFamily="2" charset="2"/>
              </a:rPr>
              <a:t>US to Canada  367</a:t>
            </a:r>
            <a:endParaRPr lang="en-US" sz="1600" dirty="0">
              <a:solidFill>
                <a:srgbClr val="4DAF4A"/>
              </a:solidFill>
            </a:endParaRPr>
          </a:p>
          <a:p>
            <a:pPr marL="300038"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600" dirty="0" smtClean="0">
                <a:solidFill>
                  <a:srgbClr val="984EA3"/>
                </a:solidFill>
              </a:rPr>
              <a:t>US to UK </a:t>
            </a:r>
            <a:r>
              <a:rPr lang="en-US" sz="1600" dirty="0" smtClean="0">
                <a:solidFill>
                  <a:srgbClr val="984EA3"/>
                </a:solidFill>
                <a:sym typeface="Wingdings" panose="05000000000000000000" pitchFamily="2" charset="2"/>
              </a:rPr>
              <a:t> 491</a:t>
            </a:r>
          </a:p>
          <a:p>
            <a:pPr marL="300038"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600" dirty="0" smtClean="0">
                <a:solidFill>
                  <a:srgbClr val="E41A1C"/>
                </a:solidFill>
              </a:rPr>
              <a:t>US </a:t>
            </a:r>
            <a:r>
              <a:rPr lang="en-US" sz="1600" dirty="0">
                <a:solidFill>
                  <a:srgbClr val="E41A1C"/>
                </a:solidFill>
              </a:rPr>
              <a:t>to </a:t>
            </a:r>
            <a:r>
              <a:rPr lang="en-US" sz="1600" dirty="0" smtClean="0">
                <a:solidFill>
                  <a:srgbClr val="E41A1C"/>
                </a:solidFill>
              </a:rPr>
              <a:t>France </a:t>
            </a:r>
            <a:r>
              <a:rPr lang="en-US" sz="1600" dirty="0">
                <a:solidFill>
                  <a:srgbClr val="E41A1C"/>
                </a:solidFill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solidFill>
                  <a:srgbClr val="E41A1C"/>
                </a:solidFill>
                <a:sym typeface="Wingdings" panose="05000000000000000000" pitchFamily="2" charset="2"/>
              </a:rPr>
              <a:t>137</a:t>
            </a:r>
          </a:p>
          <a:p>
            <a:pPr marL="300038" lvl="1" indent="0">
              <a:spcBef>
                <a:spcPts val="600"/>
              </a:spcBef>
              <a:spcAft>
                <a:spcPts val="300"/>
              </a:spcAft>
              <a:buNone/>
            </a:pPr>
            <a:r>
              <a:rPr lang="en-US" sz="1600" dirty="0" smtClean="0">
                <a:solidFill>
                  <a:srgbClr val="377EB8"/>
                </a:solidFill>
              </a:rPr>
              <a:t>UK to France </a:t>
            </a:r>
            <a:r>
              <a:rPr lang="en-US" sz="1600" dirty="0" smtClean="0">
                <a:solidFill>
                  <a:srgbClr val="377EB8"/>
                </a:solidFill>
                <a:sym typeface="Wingdings" panose="05000000000000000000" pitchFamily="2" charset="2"/>
              </a:rPr>
              <a:t> 178</a:t>
            </a:r>
          </a:p>
          <a:p>
            <a:pPr marL="300038"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600" dirty="0" smtClean="0">
                <a:solidFill>
                  <a:srgbClr val="FF7F00"/>
                </a:solidFill>
                <a:sym typeface="Wingdings" panose="05000000000000000000" pitchFamily="2" charset="2"/>
              </a:rPr>
              <a:t>UK to Canada  90</a:t>
            </a:r>
          </a:p>
          <a:p>
            <a:pPr marL="300038" lvl="1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600" dirty="0" smtClean="0">
                <a:solidFill>
                  <a:srgbClr val="FFFF01"/>
                </a:solidFill>
                <a:sym typeface="Wingdings" panose="05000000000000000000" pitchFamily="2" charset="2"/>
              </a:rPr>
              <a:t>UK to France  45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900" b="1" dirty="0" smtClean="0"/>
              <a:t>Higher edge counts correspond to closer country pairs!</a:t>
            </a:r>
            <a:endParaRPr lang="en-US" sz="1900" b="1" dirty="0">
              <a:solidFill>
                <a:srgbClr val="FFFF01"/>
              </a:solidFill>
            </a:endParaRPr>
          </a:p>
          <a:p>
            <a:pPr marL="285750" indent="-285750">
              <a:spcAft>
                <a:spcPts val="900"/>
              </a:spcAft>
            </a:pPr>
            <a:endParaRPr lang="en-US" sz="1800" dirty="0" smtClean="0"/>
          </a:p>
          <a:p>
            <a:pPr marL="585788" lvl="1" indent="-285750">
              <a:spcAft>
                <a:spcPts val="900"/>
              </a:spcAft>
            </a:pPr>
            <a:endParaRPr lang="en-US" sz="18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851842" y="5914655"/>
            <a:ext cx="1176950" cy="0"/>
          </a:xfrm>
          <a:prstGeom prst="straightConnector1">
            <a:avLst/>
          </a:prstGeom>
          <a:ln w="25400">
            <a:solidFill>
              <a:srgbClr val="E41A1C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851842" y="5785164"/>
            <a:ext cx="497940" cy="9054"/>
          </a:xfrm>
          <a:prstGeom prst="straightConnector1">
            <a:avLst/>
          </a:prstGeom>
          <a:ln w="25400">
            <a:solidFill>
              <a:srgbClr val="984EA3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rc 23"/>
          <p:cNvSpPr/>
          <p:nvPr/>
        </p:nvSpPr>
        <p:spPr>
          <a:xfrm rot="5037745">
            <a:off x="2328055" y="4684785"/>
            <a:ext cx="170698" cy="448148"/>
          </a:xfrm>
          <a:prstGeom prst="arc">
            <a:avLst>
              <a:gd name="adj1" fmla="val 516934"/>
              <a:gd name="adj2" fmla="val 0"/>
            </a:avLst>
          </a:prstGeom>
          <a:ln w="25400">
            <a:solidFill>
              <a:srgbClr val="4DAF4A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c 24"/>
          <p:cNvSpPr/>
          <p:nvPr/>
        </p:nvSpPr>
        <p:spPr>
          <a:xfrm rot="10503991">
            <a:off x="4365215" y="5688584"/>
            <a:ext cx="186613" cy="379718"/>
          </a:xfrm>
          <a:prstGeom prst="arc">
            <a:avLst>
              <a:gd name="adj1" fmla="val 516934"/>
              <a:gd name="adj2" fmla="val 0"/>
            </a:avLst>
          </a:prstGeom>
          <a:ln w="25400">
            <a:solidFill>
              <a:srgbClr val="377EB8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191347" y="5681263"/>
            <a:ext cx="837445" cy="197180"/>
          </a:xfrm>
          <a:prstGeom prst="straightConnector1">
            <a:avLst/>
          </a:prstGeom>
          <a:ln w="25400">
            <a:solidFill>
              <a:srgbClr val="FFFF01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Arc 32"/>
          <p:cNvSpPr/>
          <p:nvPr/>
        </p:nvSpPr>
        <p:spPr>
          <a:xfrm rot="5762558">
            <a:off x="3239205" y="5067462"/>
            <a:ext cx="281791" cy="442371"/>
          </a:xfrm>
          <a:prstGeom prst="arc">
            <a:avLst>
              <a:gd name="adj1" fmla="val 516934"/>
              <a:gd name="adj2" fmla="val 20806468"/>
            </a:avLst>
          </a:prstGeom>
          <a:ln w="25400">
            <a:solidFill>
              <a:srgbClr val="FF7F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634351" y="2174875"/>
            <a:ext cx="7238046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Correlations </a:t>
            </a:r>
            <a:r>
              <a:rPr lang="en-US" sz="1600" dirty="0" smtClean="0">
                <a:solidFill>
                  <a:srgbClr val="C00000"/>
                </a:solidFill>
              </a:rPr>
              <a:t>5 times</a:t>
            </a:r>
            <a:r>
              <a:rPr lang="en-US" sz="1600" dirty="0" smtClean="0"/>
              <a:t> as strong for the </a:t>
            </a:r>
            <a:r>
              <a:rPr lang="en-US" sz="1600" dirty="0" smtClean="0">
                <a:solidFill>
                  <a:srgbClr val="C00000"/>
                </a:solidFill>
              </a:rPr>
              <a:t>5 pairs</a:t>
            </a:r>
            <a:r>
              <a:rPr lang="en-US" sz="1600" dirty="0" smtClean="0"/>
              <a:t> of largest countries than for all countries</a:t>
            </a:r>
            <a:endParaRPr lang="en-US" sz="1600" dirty="0"/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1186005" y="2513429"/>
            <a:ext cx="448346" cy="247878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 flipV="1">
            <a:off x="8626036" y="1249380"/>
            <a:ext cx="1916" cy="925495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9" idx="1"/>
            <a:endCxn id="5" idx="3"/>
          </p:cNvCxnSpPr>
          <p:nvPr/>
        </p:nvCxnSpPr>
        <p:spPr>
          <a:xfrm flipH="1">
            <a:off x="4701509" y="5124124"/>
            <a:ext cx="551865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759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1282" y="4131014"/>
            <a:ext cx="4271859" cy="15976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Overlays </a:t>
            </a:r>
            <a:r>
              <a:rPr lang="en-US" dirty="0"/>
              <a:t>f</a:t>
            </a:r>
            <a:r>
              <a:rPr lang="en-US" dirty="0" smtClean="0"/>
              <a:t>rom an IDS</a:t>
            </a:r>
            <a:r>
              <a:rPr lang="en-US" i="1" dirty="0" smtClean="0"/>
              <a:t> </a:t>
            </a:r>
            <a:r>
              <a:rPr lang="en-US" dirty="0">
                <a:solidFill>
                  <a:srgbClr val="0000FF"/>
                </a:solidFill>
              </a:rPr>
              <a:t>aggregated </a:t>
            </a:r>
            <a:r>
              <a:rPr lang="en-US" dirty="0" smtClean="0">
                <a:solidFill>
                  <a:srgbClr val="0000FF"/>
                </a:solidFill>
              </a:rPr>
              <a:t>at the </a:t>
            </a:r>
            <a:r>
              <a:rPr lang="en-US" dirty="0">
                <a:solidFill>
                  <a:srgbClr val="0000FF"/>
                </a:solidFill>
              </a:rPr>
              <a:t>AS </a:t>
            </a:r>
            <a:r>
              <a:rPr lang="en-US" dirty="0" smtClean="0">
                <a:solidFill>
                  <a:srgbClr val="0000FF"/>
                </a:solidFill>
              </a:rPr>
              <a:t>level</a:t>
            </a:r>
          </a:p>
          <a:p>
            <a:pPr marL="300038" lvl="1" indent="0">
              <a:spcBef>
                <a:spcPts val="900"/>
              </a:spcBef>
              <a:buNone/>
            </a:pPr>
            <a:r>
              <a:rPr lang="en-US" dirty="0" smtClean="0"/>
              <a:t>Network traffic statistics</a:t>
            </a:r>
          </a:p>
          <a:p>
            <a:pPr marL="300038" lvl="1" indent="0">
              <a:spcBef>
                <a:spcPts val="900"/>
              </a:spcBef>
              <a:buNone/>
            </a:pPr>
            <a:r>
              <a:rPr lang="en-US" dirty="0" smtClean="0"/>
              <a:t>Network events</a:t>
            </a:r>
          </a:p>
          <a:p>
            <a:pPr marL="300038" lvl="1" indent="0">
              <a:spcBef>
                <a:spcPts val="900"/>
              </a:spcBef>
              <a:buNone/>
            </a:pPr>
            <a:r>
              <a:rPr lang="en-US" dirty="0" smtClean="0"/>
              <a:t>Global internet events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0"/>
          </p:nvPr>
        </p:nvSpPr>
        <p:spPr>
          <a:xfrm>
            <a:off x="0" y="13648"/>
            <a:ext cx="8698464" cy="438581"/>
          </a:xfrm>
        </p:spPr>
        <p:txBody>
          <a:bodyPr>
            <a:noAutofit/>
          </a:bodyPr>
          <a:lstStyle/>
          <a:p>
            <a:r>
              <a:rPr lang="en-US" sz="2800" dirty="0" smtClean="0"/>
              <a:t>Heatmaps – Displaying Dynamic Data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403489" y="3854016"/>
            <a:ext cx="4762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http://commons.wikimedia.org/wiki/File:Geothermal_heat_map_US.png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89" y="618763"/>
            <a:ext cx="4678707" cy="30820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063" y="618763"/>
            <a:ext cx="3402401" cy="3085359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40792" y="4131015"/>
            <a:ext cx="3787078" cy="1597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A common example of a heatmap overlay</a:t>
            </a:r>
          </a:p>
        </p:txBody>
      </p:sp>
    </p:spTree>
    <p:extLst>
      <p:ext uri="{BB962C8B-B14F-4D97-AF65-F5344CB8AC3E}">
        <p14:creationId xmlns:p14="http://schemas.microsoft.com/office/powerpoint/2010/main" val="295693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2" y="2106570"/>
            <a:ext cx="2838813" cy="2574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852" y="2106570"/>
            <a:ext cx="2828498" cy="25742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447" y="2106568"/>
            <a:ext cx="2879601" cy="2574287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609354" y="5058854"/>
            <a:ext cx="8117955" cy="250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324262" y="4781855"/>
            <a:ext cx="685796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Minute 1		      	10</a:t>
            </a:r>
            <a:r>
              <a:rPr lang="en-US" sz="1350" baseline="30000" dirty="0"/>
              <a:t>th</a:t>
            </a:r>
            <a:r>
              <a:rPr lang="en-US" sz="1350" dirty="0"/>
              <a:t> </a:t>
            </a:r>
            <a:r>
              <a:rPr lang="en-US" sz="1350" dirty="0" smtClean="0"/>
              <a:t>hour</a:t>
            </a:r>
            <a:r>
              <a:rPr lang="en-US" sz="1350" dirty="0"/>
              <a:t>	               		17</a:t>
            </a:r>
            <a:r>
              <a:rPr lang="en-US" sz="1350" baseline="30000" dirty="0"/>
              <a:t>th</a:t>
            </a:r>
            <a:r>
              <a:rPr lang="en-US" sz="1350" dirty="0"/>
              <a:t> hour (peak)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68703" y="5083944"/>
            <a:ext cx="53412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Time</a:t>
            </a:r>
          </a:p>
        </p:txBody>
      </p:sp>
      <p:sp>
        <p:nvSpPr>
          <p:cNvPr id="10" name="TextBox 9">
            <a:hlinkClick r:id="rId6"/>
          </p:cNvPr>
          <p:cNvSpPr txBox="1"/>
          <p:nvPr/>
        </p:nvSpPr>
        <p:spPr>
          <a:xfrm>
            <a:off x="5357299" y="5562238"/>
            <a:ext cx="126829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IMap</a:t>
            </a:r>
            <a:r>
              <a:rPr lang="en-US" dirty="0" smtClean="0"/>
              <a:t> Video</a:t>
            </a:r>
            <a:endParaRPr lang="en-US" dirty="0"/>
          </a:p>
        </p:txBody>
      </p:sp>
      <p:sp>
        <p:nvSpPr>
          <p:cNvPr id="11" name="Content Placeholder 1"/>
          <p:cNvSpPr>
            <a:spLocks noGrp="1"/>
          </p:cNvSpPr>
          <p:nvPr>
            <p:ph idx="1"/>
          </p:nvPr>
        </p:nvSpPr>
        <p:spPr>
          <a:xfrm>
            <a:off x="184303" y="683137"/>
            <a:ext cx="8721742" cy="14234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In July 19th, 2001, a variant of the Code-Red worm appeared and spread very rapidly around the </a:t>
            </a:r>
            <a:r>
              <a:rPr lang="en-US" sz="2000" dirty="0" smtClean="0"/>
              <a:t>world</a:t>
            </a:r>
            <a:r>
              <a:rPr lang="en-US" sz="2000" dirty="0"/>
              <a:t> </a:t>
            </a:r>
            <a:r>
              <a:rPr lang="en-US" sz="2000" dirty="0" smtClean="0"/>
              <a:t>in 31 hours of activity.</a:t>
            </a:r>
            <a:endParaRPr lang="en-US" sz="2000" dirty="0"/>
          </a:p>
          <a:p>
            <a:endParaRPr lang="en-US" sz="2000" dirty="0" smtClean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0"/>
          </p:nvPr>
        </p:nvSpPr>
        <p:spPr>
          <a:xfrm>
            <a:off x="0" y="0"/>
            <a:ext cx="8698464" cy="58477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Code-Red Worm Propagation</a:t>
            </a:r>
            <a:endParaRPr lang="en-US" sz="2800" dirty="0"/>
          </a:p>
        </p:txBody>
      </p:sp>
      <p:sp>
        <p:nvSpPr>
          <p:cNvPr id="13" name="Rectangle 12"/>
          <p:cNvSpPr/>
          <p:nvPr/>
        </p:nvSpPr>
        <p:spPr>
          <a:xfrm>
            <a:off x="1076386" y="6409863"/>
            <a:ext cx="35919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[CAIDA</a:t>
            </a:r>
            <a:r>
              <a:rPr lang="en-US" sz="1400" dirty="0"/>
              <a:t>. Dataset on the code-red worms, </a:t>
            </a:r>
            <a:r>
              <a:rPr lang="en-US" sz="1400" dirty="0" smtClean="0"/>
              <a:t>2001</a:t>
            </a:r>
            <a:r>
              <a:rPr lang="en-US" sz="1400" dirty="0"/>
              <a:t>]</a:t>
            </a:r>
          </a:p>
        </p:txBody>
      </p:sp>
      <p:sp>
        <p:nvSpPr>
          <p:cNvPr id="14" name="TextBox 13">
            <a:hlinkClick r:id="rId7"/>
          </p:cNvPr>
          <p:cNvSpPr txBox="1"/>
          <p:nvPr/>
        </p:nvSpPr>
        <p:spPr>
          <a:xfrm>
            <a:off x="2128789" y="5557313"/>
            <a:ext cx="1340239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CAIDA 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21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>
          <a:xfrm>
            <a:off x="0" y="0"/>
            <a:ext cx="8698464" cy="584775"/>
          </a:xfrm>
        </p:spPr>
        <p:txBody>
          <a:bodyPr>
            <a:noAutofit/>
          </a:bodyPr>
          <a:lstStyle/>
          <a:p>
            <a:r>
              <a:rPr lang="en-US" sz="2800" dirty="0" smtClean="0"/>
              <a:t>Using </a:t>
            </a:r>
            <a:r>
              <a:rPr lang="en-US" sz="2800" dirty="0" err="1" smtClean="0"/>
              <a:t>IMap</a:t>
            </a:r>
            <a:r>
              <a:rPr lang="en-US" sz="2800" dirty="0" smtClean="0"/>
              <a:t> for Monitoring Network Activity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06" y="1005343"/>
            <a:ext cx="6948394" cy="517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39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0"/>
          </p:nvPr>
        </p:nvSpPr>
        <p:spPr>
          <a:xfrm>
            <a:off x="273659" y="4327939"/>
            <a:ext cx="8698464" cy="438581"/>
          </a:xfrm>
        </p:spPr>
        <p:txBody>
          <a:bodyPr>
            <a:noAutofit/>
          </a:bodyPr>
          <a:lstStyle/>
          <a:p>
            <a:pPr algn="ctr"/>
            <a:endParaRPr lang="en-US" sz="3600" dirty="0" smtClean="0"/>
          </a:p>
          <a:p>
            <a:pPr algn="ctr"/>
            <a:r>
              <a:rPr lang="en-US" sz="3600" dirty="0" smtClean="0"/>
              <a:t>Does the Internet ecosystem mimic the </a:t>
            </a:r>
            <a:r>
              <a:rPr lang="en-US" sz="3600" dirty="0" smtClean="0">
                <a:solidFill>
                  <a:srgbClr val="0000FF"/>
                </a:solidFill>
              </a:rPr>
              <a:t>economic</a:t>
            </a:r>
            <a:r>
              <a:rPr lang="en-US" sz="3600" dirty="0" smtClean="0"/>
              <a:t> and </a:t>
            </a:r>
            <a:r>
              <a:rPr lang="en-US" sz="3600" dirty="0" smtClean="0">
                <a:solidFill>
                  <a:srgbClr val="0000FF"/>
                </a:solidFill>
              </a:rPr>
              <a:t>geo-political</a:t>
            </a:r>
            <a:r>
              <a:rPr lang="en-US" sz="3600" dirty="0" smtClean="0"/>
              <a:t> one?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00F8DF9-9EC1-45C9-8D11-BE0AF8EB23FA}" type="slidenum">
              <a:rPr lang="en-US" smtClean="0"/>
              <a:t>4</a:t>
            </a:fld>
            <a:endParaRPr lang="en-US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273659" y="323187"/>
            <a:ext cx="8698464" cy="4385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smtClean="0"/>
              <a:t>Who are the </a:t>
            </a:r>
            <a:r>
              <a:rPr lang="en-US" sz="3600" dirty="0" smtClean="0">
                <a:solidFill>
                  <a:srgbClr val="0000FF"/>
                </a:solidFill>
              </a:rPr>
              <a:t>main players </a:t>
            </a:r>
            <a:r>
              <a:rPr lang="en-US" sz="3600" dirty="0" smtClean="0"/>
              <a:t>and how do they </a:t>
            </a:r>
            <a:r>
              <a:rPr lang="en-US" sz="3600" dirty="0" smtClean="0">
                <a:solidFill>
                  <a:srgbClr val="0000FF"/>
                </a:solidFill>
              </a:rPr>
              <a:t>relate</a:t>
            </a:r>
            <a:r>
              <a:rPr lang="en-US" sz="3600" dirty="0" smtClean="0"/>
              <a:t>?</a:t>
            </a:r>
            <a:endParaRPr lang="en-US" sz="3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88" y="1261872"/>
            <a:ext cx="5620512" cy="351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4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>
          <a:xfrm>
            <a:off x="0" y="0"/>
            <a:ext cx="8698464" cy="584775"/>
          </a:xfrm>
        </p:spPr>
        <p:txBody>
          <a:bodyPr>
            <a:noAutofit/>
          </a:bodyPr>
          <a:lstStyle/>
          <a:p>
            <a:r>
              <a:rPr lang="en-US" sz="2800" dirty="0" smtClean="0"/>
              <a:t>Volumetric Analysis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" y="2206508"/>
            <a:ext cx="9135207" cy="21249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017" y="6447874"/>
            <a:ext cx="23500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[Johnson &amp; Lazos, 2014]</a:t>
            </a:r>
          </a:p>
        </p:txBody>
      </p:sp>
    </p:spTree>
    <p:extLst>
      <p:ext uri="{BB962C8B-B14F-4D97-AF65-F5344CB8AC3E}">
        <p14:creationId xmlns:p14="http://schemas.microsoft.com/office/powerpoint/2010/main" val="371008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8698464" cy="91801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/>
              <a:t>Step </a:t>
            </a:r>
            <a:r>
              <a:rPr lang="en-US" sz="2800" dirty="0"/>
              <a:t>1 – </a:t>
            </a:r>
            <a:r>
              <a:rPr lang="en-US" sz="2800" dirty="0" smtClean="0"/>
              <a:t>IP-to-AS Flow Translation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363929" y="780561"/>
            <a:ext cx="4660998" cy="40011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Aggregate </a:t>
            </a:r>
            <a:r>
              <a:rPr lang="en-US" sz="2000" dirty="0"/>
              <a:t>IP </a:t>
            </a:r>
            <a:r>
              <a:rPr lang="en-US" sz="2000" dirty="0" smtClean="0"/>
              <a:t>flows to </a:t>
            </a:r>
            <a:r>
              <a:rPr lang="en-US" sz="2000" dirty="0"/>
              <a:t>AS f</a:t>
            </a:r>
            <a:r>
              <a:rPr lang="en-US" sz="2000" dirty="0" smtClean="0"/>
              <a:t>lows</a:t>
            </a:r>
            <a:r>
              <a:rPr lang="en-US" sz="2000" dirty="0"/>
              <a:t>: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34050" y="1447957"/>
            <a:ext cx="8417633" cy="2777383"/>
            <a:chOff x="280831" y="3670491"/>
            <a:chExt cx="8417633" cy="2777383"/>
          </a:xfrm>
        </p:grpSpPr>
        <p:sp>
          <p:nvSpPr>
            <p:cNvPr id="5" name="Rectangle 4"/>
            <p:cNvSpPr/>
            <p:nvPr/>
          </p:nvSpPr>
          <p:spPr>
            <a:xfrm>
              <a:off x="6226512" y="4438245"/>
              <a:ext cx="2471952" cy="1200329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dirty="0"/>
                <a:t>Each AS flow:</a:t>
              </a:r>
            </a:p>
            <a:p>
              <a:pPr marL="214313" indent="-214313">
                <a:buFontTx/>
                <a:buChar char="-"/>
              </a:pPr>
              <a:r>
                <a:rPr lang="en-US" dirty="0"/>
                <a:t>Number </a:t>
              </a:r>
              <a:r>
                <a:rPr lang="en-US" dirty="0" smtClean="0"/>
                <a:t>of </a:t>
              </a:r>
              <a:r>
                <a:rPr lang="en-US" dirty="0"/>
                <a:t>IP flows</a:t>
              </a:r>
            </a:p>
            <a:p>
              <a:pPr marL="214313" indent="-214313">
                <a:buFontTx/>
                <a:buChar char="-"/>
              </a:pPr>
              <a:r>
                <a:rPr lang="en-US" dirty="0"/>
                <a:t>Number of IP packets</a:t>
              </a:r>
            </a:p>
            <a:p>
              <a:pPr marL="214313" indent="-214313">
                <a:buFontTx/>
                <a:buChar char="-"/>
              </a:pPr>
              <a:r>
                <a:rPr lang="en-US" dirty="0"/>
                <a:t>Volume (Bytes)</a:t>
              </a:r>
            </a:p>
          </p:txBody>
        </p:sp>
        <p:pic>
          <p:nvPicPr>
            <p:cNvPr id="5123" name="Picture 3" descr="C:\Users\Loukas\Dropbox\paper_anomalydetection-ICC\images\aggregation-sequence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831" y="3670491"/>
              <a:ext cx="5574447" cy="2777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4" name="Picture 4" descr="C:\Users\Loukas\Dropbox\paper_anomalydetection-ICC\images\tim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389" y="4797895"/>
            <a:ext cx="5389076" cy="180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73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13648"/>
            <a:ext cx="8698464" cy="91801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/>
              <a:t>Step 2 </a:t>
            </a:r>
            <a:r>
              <a:rPr lang="en-US" sz="2800" dirty="0"/>
              <a:t>– </a:t>
            </a:r>
            <a:r>
              <a:rPr lang="en-US" sz="2800" dirty="0" smtClean="0"/>
              <a:t>Heatmap Value Generation</a:t>
            </a:r>
            <a:endParaRPr lang="en-US" sz="28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69474" y="5426139"/>
            <a:ext cx="4854011" cy="85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921874" y="1375433"/>
            <a:ext cx="1424" cy="42031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316991" y="5434685"/>
            <a:ext cx="684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pmf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62980" y="2941363"/>
            <a:ext cx="3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X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020882" y="1532860"/>
            <a:ext cx="498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X=</a:t>
            </a:r>
            <a:endParaRPr lang="en-US" sz="2400" dirty="0"/>
          </a:p>
        </p:txBody>
      </p:sp>
      <p:sp>
        <p:nvSpPr>
          <p:cNvPr id="13" name="Left Brace 12"/>
          <p:cNvSpPr/>
          <p:nvPr/>
        </p:nvSpPr>
        <p:spPr>
          <a:xfrm>
            <a:off x="6484182" y="1140210"/>
            <a:ext cx="102503" cy="124696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TextBox 13"/>
          <p:cNvSpPr txBox="1"/>
          <p:nvPr/>
        </p:nvSpPr>
        <p:spPr>
          <a:xfrm>
            <a:off x="6555292" y="1186849"/>
            <a:ext cx="22701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Volume of traffic</a:t>
            </a:r>
          </a:p>
          <a:p>
            <a:r>
              <a:rPr lang="en-US" sz="2400" dirty="0" smtClean="0"/>
              <a:t>Flows</a:t>
            </a:r>
          </a:p>
          <a:p>
            <a:r>
              <a:rPr lang="en-US" sz="2400" dirty="0" smtClean="0"/>
              <a:t>Packets</a:t>
            </a:r>
            <a:endParaRPr lang="en-US" sz="2400" dirty="0"/>
          </a:p>
        </p:txBody>
      </p:sp>
      <p:sp>
        <p:nvSpPr>
          <p:cNvPr id="18" name="Freeform 17"/>
          <p:cNvSpPr/>
          <p:nvPr/>
        </p:nvSpPr>
        <p:spPr>
          <a:xfrm>
            <a:off x="921874" y="3612415"/>
            <a:ext cx="4435267" cy="1809451"/>
          </a:xfrm>
          <a:custGeom>
            <a:avLst/>
            <a:gdLst>
              <a:gd name="connsiteX0" fmla="*/ 0 w 4435267"/>
              <a:gd name="connsiteY0" fmla="*/ 1761570 h 1809451"/>
              <a:gd name="connsiteX1" fmla="*/ 384561 w 4435267"/>
              <a:gd name="connsiteY1" fmla="*/ 1727387 h 1809451"/>
              <a:gd name="connsiteX2" fmla="*/ 1290415 w 4435267"/>
              <a:gd name="connsiteY2" fmla="*/ 1000994 h 1809451"/>
              <a:gd name="connsiteX3" fmla="*/ 2384276 w 4435267"/>
              <a:gd name="connsiteY3" fmla="*/ 1136 h 1809451"/>
              <a:gd name="connsiteX4" fmla="*/ 3537959 w 4435267"/>
              <a:gd name="connsiteY4" fmla="*/ 1206093 h 1809451"/>
              <a:gd name="connsiteX5" fmla="*/ 4435267 w 4435267"/>
              <a:gd name="connsiteY5" fmla="*/ 1778661 h 1809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5267" h="1809451">
                <a:moveTo>
                  <a:pt x="0" y="1761570"/>
                </a:moveTo>
                <a:cubicBezTo>
                  <a:pt x="84746" y="1807860"/>
                  <a:pt x="169492" y="1854150"/>
                  <a:pt x="384561" y="1727387"/>
                </a:cubicBezTo>
                <a:cubicBezTo>
                  <a:pt x="599630" y="1600624"/>
                  <a:pt x="957129" y="1288702"/>
                  <a:pt x="1290415" y="1000994"/>
                </a:cubicBezTo>
                <a:cubicBezTo>
                  <a:pt x="1623701" y="713285"/>
                  <a:pt x="2009685" y="-33047"/>
                  <a:pt x="2384276" y="1136"/>
                </a:cubicBezTo>
                <a:cubicBezTo>
                  <a:pt x="2758867" y="35319"/>
                  <a:pt x="3196127" y="909839"/>
                  <a:pt x="3537959" y="1206093"/>
                </a:cubicBezTo>
                <a:cubicBezTo>
                  <a:pt x="3879791" y="1502347"/>
                  <a:pt x="4157529" y="1640504"/>
                  <a:pt x="4435267" y="177866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Freeform 19"/>
          <p:cNvSpPr/>
          <p:nvPr/>
        </p:nvSpPr>
        <p:spPr>
          <a:xfrm>
            <a:off x="957482" y="2428209"/>
            <a:ext cx="4409629" cy="2989384"/>
          </a:xfrm>
          <a:custGeom>
            <a:avLst/>
            <a:gdLst>
              <a:gd name="connsiteX0" fmla="*/ 0 w 4409629"/>
              <a:gd name="connsiteY0" fmla="*/ 2955201 h 2989384"/>
              <a:gd name="connsiteX1" fmla="*/ 760575 w 4409629"/>
              <a:gd name="connsiteY1" fmla="*/ 2177534 h 2989384"/>
              <a:gd name="connsiteX2" fmla="*/ 1478422 w 4409629"/>
              <a:gd name="connsiteY2" fmla="*/ 494012 h 2989384"/>
              <a:gd name="connsiteX3" fmla="*/ 2683379 w 4409629"/>
              <a:gd name="connsiteY3" fmla="*/ 75268 h 2989384"/>
              <a:gd name="connsiteX4" fmla="*/ 3238856 w 4409629"/>
              <a:gd name="connsiteY4" fmla="*/ 1792973 h 2989384"/>
              <a:gd name="connsiteX5" fmla="*/ 4409629 w 4409629"/>
              <a:gd name="connsiteY5" fmla="*/ 2989384 h 2989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09629" h="2989384">
                <a:moveTo>
                  <a:pt x="0" y="2955201"/>
                </a:moveTo>
                <a:cubicBezTo>
                  <a:pt x="257085" y="2771466"/>
                  <a:pt x="514171" y="2587732"/>
                  <a:pt x="760575" y="2177534"/>
                </a:cubicBezTo>
                <a:cubicBezTo>
                  <a:pt x="1006979" y="1767336"/>
                  <a:pt x="1157955" y="844390"/>
                  <a:pt x="1478422" y="494012"/>
                </a:cubicBezTo>
                <a:cubicBezTo>
                  <a:pt x="1798889" y="143634"/>
                  <a:pt x="2389973" y="-141226"/>
                  <a:pt x="2683379" y="75268"/>
                </a:cubicBezTo>
                <a:cubicBezTo>
                  <a:pt x="2976785" y="291761"/>
                  <a:pt x="2951148" y="1307287"/>
                  <a:pt x="3238856" y="1792973"/>
                </a:cubicBezTo>
                <a:cubicBezTo>
                  <a:pt x="3526564" y="2278659"/>
                  <a:pt x="3968096" y="2634021"/>
                  <a:pt x="4409629" y="2989384"/>
                </a:cubicBez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TextBox 23"/>
          <p:cNvSpPr txBox="1"/>
          <p:nvPr/>
        </p:nvSpPr>
        <p:spPr>
          <a:xfrm>
            <a:off x="3524771" y="2867634"/>
            <a:ext cx="2862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       Heatmap values</a:t>
            </a:r>
            <a:endParaRPr lang="en-US" sz="2400" dirty="0"/>
          </a:p>
        </p:txBody>
      </p:sp>
      <p:cxnSp>
        <p:nvCxnSpPr>
          <p:cNvPr id="26" name="Straight Connector 25"/>
          <p:cNvCxnSpPr>
            <a:endCxn id="18" idx="3"/>
          </p:cNvCxnSpPr>
          <p:nvPr/>
        </p:nvCxnSpPr>
        <p:spPr>
          <a:xfrm>
            <a:off x="3296708" y="2436755"/>
            <a:ext cx="9442" cy="117679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196832" y="2472141"/>
            <a:ext cx="19975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206274" y="3638748"/>
            <a:ext cx="19975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Down Arrow 30"/>
          <p:cNvSpPr/>
          <p:nvPr/>
        </p:nvSpPr>
        <p:spPr>
          <a:xfrm rot="16200000">
            <a:off x="4032956" y="3012306"/>
            <a:ext cx="209012" cy="2347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Rectangle 31"/>
          <p:cNvSpPr/>
          <p:nvPr/>
        </p:nvSpPr>
        <p:spPr>
          <a:xfrm>
            <a:off x="1865446" y="4800088"/>
            <a:ext cx="17956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Training data</a:t>
            </a:r>
            <a:endParaRPr lang="en-US" sz="3200" dirty="0"/>
          </a:p>
        </p:txBody>
      </p:sp>
      <p:sp>
        <p:nvSpPr>
          <p:cNvPr id="33" name="Rectangle 32"/>
          <p:cNvSpPr/>
          <p:nvPr/>
        </p:nvSpPr>
        <p:spPr>
          <a:xfrm>
            <a:off x="1232990" y="2267470"/>
            <a:ext cx="14536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Real-time </a:t>
            </a:r>
          </a:p>
          <a:p>
            <a:pPr algn="ctr"/>
            <a:r>
              <a:rPr lang="en-US" sz="2400" dirty="0" smtClean="0"/>
              <a:t>data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1848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>
          <a:xfrm>
            <a:off x="0" y="0"/>
            <a:ext cx="8698464" cy="58477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Synthetic </a:t>
            </a:r>
            <a:r>
              <a:rPr lang="en-US" sz="2800" dirty="0" err="1" smtClean="0"/>
              <a:t>DDoS</a:t>
            </a:r>
            <a:r>
              <a:rPr lang="en-US" sz="2800" dirty="0" smtClean="0"/>
              <a:t> Attacks</a:t>
            </a:r>
            <a:endParaRPr lang="en-US" sz="2800" dirty="0"/>
          </a:p>
        </p:txBody>
      </p:sp>
      <p:sp>
        <p:nvSpPr>
          <p:cNvPr id="4" name="Text Box 1"/>
          <p:cNvSpPr txBox="1"/>
          <p:nvPr/>
        </p:nvSpPr>
        <p:spPr>
          <a:xfrm>
            <a:off x="385369" y="696037"/>
            <a:ext cx="5181185" cy="1540262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en-US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(VM) </a:t>
            </a: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Background Traffic </a:t>
            </a:r>
            <a:r>
              <a:rPr lang="en-US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Generator</a:t>
            </a:r>
          </a:p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en-US" sz="2000" dirty="0"/>
              <a:t>Up to 100 AS </a:t>
            </a:r>
            <a:r>
              <a:rPr lang="en-US" sz="2000" dirty="0" smtClean="0"/>
              <a:t>nodes</a:t>
            </a:r>
            <a:endParaRPr lang="en-US" sz="2000" dirty="0"/>
          </a:p>
        </p:txBody>
      </p:sp>
      <p:sp>
        <p:nvSpPr>
          <p:cNvPr id="5" name="Text Box 2"/>
          <p:cNvSpPr txBox="1"/>
          <p:nvPr/>
        </p:nvSpPr>
        <p:spPr>
          <a:xfrm>
            <a:off x="385369" y="2384505"/>
            <a:ext cx="5181186" cy="447349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en-US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(VM) </a:t>
            </a:r>
            <a:r>
              <a:rPr lang="en-US" sz="20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DDoS</a:t>
            </a: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 Traffic </a:t>
            </a:r>
            <a:r>
              <a:rPr lang="en-US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Generator</a:t>
            </a:r>
          </a:p>
          <a:p>
            <a:pPr marL="228600" indent="-228600">
              <a:buAutoNum type="arabicPeriod"/>
            </a:pPr>
            <a:r>
              <a:rPr lang="en-US" sz="2000" dirty="0" smtClean="0"/>
              <a:t>“Small</a:t>
            </a:r>
            <a:r>
              <a:rPr lang="en-US" sz="2000" dirty="0"/>
              <a:t>” </a:t>
            </a:r>
            <a:r>
              <a:rPr lang="en-US" sz="2000" dirty="0" err="1"/>
              <a:t>DDoS</a:t>
            </a:r>
            <a:r>
              <a:rPr lang="en-US" sz="2000" dirty="0"/>
              <a:t>: up to 4 AS </a:t>
            </a:r>
            <a:r>
              <a:rPr lang="en-US" sz="2000" dirty="0" smtClean="0"/>
              <a:t>nodes</a:t>
            </a:r>
          </a:p>
          <a:p>
            <a:pPr marL="228600" indent="-228600">
              <a:buAutoNum type="arabicPeriod"/>
            </a:pPr>
            <a:endParaRPr lang="en-US" sz="2000" dirty="0" smtClean="0"/>
          </a:p>
          <a:p>
            <a:r>
              <a:rPr lang="en-US" sz="2000" dirty="0" smtClean="0"/>
              <a:t>2. Botnet</a:t>
            </a:r>
            <a:r>
              <a:rPr lang="en-US" sz="2000" dirty="0"/>
              <a:t>: 50k IP nodes</a:t>
            </a:r>
          </a:p>
          <a:p>
            <a:pPr algn="ctr">
              <a:lnSpc>
                <a:spcPct val="115000"/>
              </a:lnSpc>
              <a:spcAft>
                <a:spcPts val="750"/>
              </a:spcAft>
            </a:pP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 Box 6"/>
          <p:cNvSpPr txBox="1"/>
          <p:nvPr/>
        </p:nvSpPr>
        <p:spPr>
          <a:xfrm>
            <a:off x="6668443" y="3339247"/>
            <a:ext cx="885825" cy="301143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en-US" sz="135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Target</a:t>
            </a:r>
            <a:endParaRPr lang="en-US" sz="135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/>
          <p:cNvCxnSpPr>
            <a:stCxn id="4" idx="3"/>
          </p:cNvCxnSpPr>
          <p:nvPr/>
        </p:nvCxnSpPr>
        <p:spPr>
          <a:xfrm>
            <a:off x="5566554" y="1466168"/>
            <a:ext cx="1101889" cy="13184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5" idx="3"/>
          </p:cNvCxnSpPr>
          <p:nvPr/>
        </p:nvCxnSpPr>
        <p:spPr>
          <a:xfrm flipV="1">
            <a:off x="5566555" y="3339247"/>
            <a:ext cx="1101887" cy="12820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443" y="2400087"/>
            <a:ext cx="774775" cy="103873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505871" y="1634465"/>
            <a:ext cx="2773898" cy="514845"/>
            <a:chOff x="1505871" y="1634466"/>
            <a:chExt cx="2048033" cy="4250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5871" y="1634466"/>
              <a:ext cx="317029" cy="42504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2072" y="1634466"/>
              <a:ext cx="317029" cy="42504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8273" y="1634466"/>
              <a:ext cx="317029" cy="42504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4474" y="1634466"/>
              <a:ext cx="317029" cy="42504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0675" y="1634466"/>
              <a:ext cx="317029" cy="42504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6875" y="1634466"/>
              <a:ext cx="317029" cy="425040"/>
            </a:xfrm>
            <a:prstGeom prst="rect">
              <a:avLst/>
            </a:prstGeom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37" y="3834351"/>
            <a:ext cx="5060418" cy="3023648"/>
          </a:xfrm>
          <a:prstGeom prst="rect">
            <a:avLst/>
          </a:prstGeom>
        </p:spPr>
      </p:pic>
      <p:sp>
        <p:nvSpPr>
          <p:cNvPr id="41" name="Cloud Callout 40"/>
          <p:cNvSpPr/>
          <p:nvPr/>
        </p:nvSpPr>
        <p:spPr>
          <a:xfrm>
            <a:off x="7086445" y="1434124"/>
            <a:ext cx="1488993" cy="802175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Ouch!</a:t>
            </a:r>
            <a:endParaRPr lang="en-US" sz="2400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5566554" y="3071855"/>
            <a:ext cx="1101889" cy="1217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854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0" y="0"/>
            <a:ext cx="2436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“Small” </a:t>
            </a:r>
            <a:r>
              <a:rPr lang="en-US" sz="3200" dirty="0" err="1" smtClean="0"/>
              <a:t>DDoS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908" y="1366549"/>
            <a:ext cx="3778178" cy="39088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00790"/>
            <a:ext cx="5110780" cy="464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0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81726"/>
            <a:ext cx="4563293" cy="41578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202" y="1081726"/>
            <a:ext cx="4563798" cy="41578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2264"/>
            <a:ext cx="2174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Botnet Attack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1756285" y="5568286"/>
            <a:ext cx="6198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interval 1				</a:t>
            </a:r>
            <a:r>
              <a:rPr lang="en-US" dirty="0"/>
              <a:t>Time interval </a:t>
            </a:r>
            <a:r>
              <a:rPr lang="en-US" dirty="0" smtClean="0"/>
              <a:t>2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06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28145" y="928468"/>
            <a:ext cx="8323247" cy="5566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Prediction of the impact of </a:t>
            </a:r>
            <a:r>
              <a:rPr lang="en-US" dirty="0" smtClean="0">
                <a:solidFill>
                  <a:srgbClr val="0000FF"/>
                </a:solidFill>
              </a:rPr>
              <a:t>Outages </a:t>
            </a:r>
            <a:r>
              <a:rPr lang="en-US" dirty="0" smtClean="0"/>
              <a:t>on the topology by modifying the AS graph and looking at the resulting graph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Internet evolution—examine </a:t>
            </a:r>
            <a:r>
              <a:rPr lang="en-US" dirty="0" smtClean="0"/>
              <a:t>the Internet's </a:t>
            </a:r>
            <a:r>
              <a:rPr lang="en-US" dirty="0" smtClean="0">
                <a:solidFill>
                  <a:srgbClr val="0000FF"/>
                </a:solidFill>
              </a:rPr>
              <a:t>evolutionary </a:t>
            </a:r>
            <a:r>
              <a:rPr lang="en-US" dirty="0">
                <a:solidFill>
                  <a:srgbClr val="0000FF"/>
                </a:solidFill>
              </a:rPr>
              <a:t>patterns</a:t>
            </a:r>
          </a:p>
          <a:p>
            <a:pPr marL="0" indent="0">
              <a:buNone/>
            </a:pPr>
            <a:r>
              <a:rPr lang="en-US" dirty="0" smtClean="0"/>
              <a:t>and predict future topologies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Enrich the topology view by including info on Internet Exchange Points and known physical connections (e.g., submarine cables)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Representation and analysis of</a:t>
            </a:r>
            <a:r>
              <a:rPr lang="en-US" dirty="0" smtClean="0">
                <a:solidFill>
                  <a:srgbClr val="0000FF"/>
                </a:solidFill>
              </a:rPr>
              <a:t> Internet traffic flows</a:t>
            </a:r>
            <a:r>
              <a:rPr lang="en-US" dirty="0" smtClean="0"/>
              <a:t> at large scale (e.g., from CDNs)</a:t>
            </a:r>
          </a:p>
          <a:p>
            <a:pPr marL="300038" lvl="1" indent="0">
              <a:buNone/>
            </a:pPr>
            <a:r>
              <a:rPr lang="en-US" dirty="0" smtClean="0"/>
              <a:t>By manipulating node and edge weights</a:t>
            </a:r>
          </a:p>
          <a:p>
            <a:pPr marL="300038" lvl="1" indent="0">
              <a:buNone/>
            </a:pPr>
            <a:r>
              <a:rPr lang="en-US" dirty="0" smtClean="0"/>
              <a:t>By overlaying flow data as heatmaps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>
          <a:xfrm>
            <a:off x="0" y="0"/>
            <a:ext cx="8698464" cy="58477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Further Considerations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2068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87791" y="942534"/>
            <a:ext cx="7821638" cy="55525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Analysis of Internet relationships at the </a:t>
            </a:r>
            <a:r>
              <a:rPr lang="en-US" dirty="0" smtClean="0">
                <a:solidFill>
                  <a:srgbClr val="0000FF"/>
                </a:solidFill>
              </a:rPr>
              <a:t>organization </a:t>
            </a:r>
            <a:r>
              <a:rPr lang="en-US" dirty="0">
                <a:solidFill>
                  <a:srgbClr val="0000FF"/>
                </a:solidFill>
              </a:rPr>
              <a:t>level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Provide multiple map </a:t>
            </a:r>
            <a:r>
              <a:rPr lang="en-US" dirty="0"/>
              <a:t>views, </a:t>
            </a:r>
            <a:r>
              <a:rPr lang="en-US" dirty="0">
                <a:solidFill>
                  <a:srgbClr val="0000FF"/>
                </a:solidFill>
              </a:rPr>
              <a:t>optimizing</a:t>
            </a:r>
            <a:r>
              <a:rPr lang="en-US" dirty="0"/>
              <a:t> </a:t>
            </a:r>
            <a:r>
              <a:rPr lang="en-US" dirty="0" smtClean="0"/>
              <a:t>the map-topology graph correspondence</a:t>
            </a:r>
          </a:p>
          <a:p>
            <a:pPr marL="300038" lvl="1" indent="0">
              <a:buNone/>
            </a:pPr>
            <a:r>
              <a:rPr lang="en-US" dirty="0" smtClean="0"/>
              <a:t>area correlation, distance correlation, </a:t>
            </a:r>
            <a:r>
              <a:rPr lang="en-US" dirty="0" err="1" smtClean="0"/>
              <a:t>betweeness</a:t>
            </a:r>
            <a:r>
              <a:rPr lang="en-US" dirty="0" smtClean="0"/>
              <a:t>, modularity, etc.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Creation of new </a:t>
            </a:r>
            <a:r>
              <a:rPr lang="en-US" dirty="0" err="1" smtClean="0"/>
              <a:t>IMaps</a:t>
            </a:r>
            <a:endParaRPr lang="en-US" dirty="0" smtClean="0"/>
          </a:p>
          <a:p>
            <a:pPr marL="342900" lvl="1" indent="0">
              <a:buNone/>
            </a:pPr>
            <a:r>
              <a:rPr lang="en-US" dirty="0" smtClean="0"/>
              <a:t>Countries based upon </a:t>
            </a:r>
            <a:r>
              <a:rPr lang="en-US" dirty="0" smtClean="0">
                <a:solidFill>
                  <a:srgbClr val="0000FF"/>
                </a:solidFill>
              </a:rPr>
              <a:t>organizations </a:t>
            </a:r>
            <a:r>
              <a:rPr lang="en-US" dirty="0" smtClean="0"/>
              <a:t>(e.g., Google, MS, Akamai, etc.)</a:t>
            </a:r>
          </a:p>
          <a:p>
            <a:pPr marL="342900" lvl="1" indent="0">
              <a:buNone/>
            </a:pPr>
            <a:r>
              <a:rPr lang="en-US" dirty="0"/>
              <a:t>Use “</a:t>
            </a:r>
            <a:r>
              <a:rPr lang="en-US" dirty="0">
                <a:solidFill>
                  <a:srgbClr val="0000FF"/>
                </a:solidFill>
              </a:rPr>
              <a:t>natural </a:t>
            </a:r>
            <a:r>
              <a:rPr lang="en-US" dirty="0" smtClean="0">
                <a:solidFill>
                  <a:srgbClr val="0000FF"/>
                </a:solidFill>
              </a:rPr>
              <a:t>clustering</a:t>
            </a:r>
            <a:r>
              <a:rPr lang="en-US" dirty="0" smtClean="0"/>
              <a:t>” to form countries organically (no preset country constraints)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>
          <a:xfrm>
            <a:off x="0" y="0"/>
            <a:ext cx="8698464" cy="58477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Further Considerations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453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74784" y="1127696"/>
            <a:ext cx="7772400" cy="11025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Thank you!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371599" y="2230215"/>
            <a:ext cx="6400800" cy="13144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 dirty="0"/>
              <a:t>Project website:</a:t>
            </a:r>
          </a:p>
          <a:p>
            <a:pPr marL="0" indent="0" algn="ctr">
              <a:buNone/>
            </a:pPr>
            <a:r>
              <a:rPr lang="en-US" sz="2100" dirty="0"/>
              <a:t>http://vizsec-gama.cs.arizona.edu/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937" y="3217005"/>
            <a:ext cx="333375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503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412" y="2070123"/>
            <a:ext cx="3121875" cy="2671403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0"/>
          </p:nvPr>
        </p:nvSpPr>
        <p:spPr>
          <a:xfrm>
            <a:off x="165829" y="206029"/>
            <a:ext cx="8698464" cy="438581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Can we </a:t>
            </a:r>
            <a:r>
              <a:rPr lang="en-US" sz="3600" dirty="0" smtClean="0">
                <a:solidFill>
                  <a:srgbClr val="0000FF"/>
                </a:solidFill>
              </a:rPr>
              <a:t>predict</a:t>
            </a:r>
            <a:r>
              <a:rPr lang="en-US" sz="3600" dirty="0" smtClean="0"/>
              <a:t> the impact of large-scale outages and attacks?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E00F8DF9-9EC1-45C9-8D11-BE0AF8EB23FA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671" y="2031197"/>
            <a:ext cx="1213482" cy="1651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6195" y="5069783"/>
            <a:ext cx="85480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Can we identify </a:t>
            </a:r>
            <a:r>
              <a:rPr lang="en-US" sz="3600" dirty="0" smtClean="0"/>
              <a:t>distinct </a:t>
            </a:r>
            <a:r>
              <a:rPr lang="en-US" sz="3600" dirty="0" smtClean="0">
                <a:solidFill>
                  <a:srgbClr val="0000FF"/>
                </a:solidFill>
              </a:rPr>
              <a:t>attack </a:t>
            </a:r>
            <a:r>
              <a:rPr lang="en-US" sz="3600" dirty="0">
                <a:solidFill>
                  <a:srgbClr val="0000FF"/>
                </a:solidFill>
              </a:rPr>
              <a:t>patterns</a:t>
            </a:r>
            <a:r>
              <a:rPr lang="en-US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3620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495338888"/>
              </p:ext>
            </p:extLst>
          </p:nvPr>
        </p:nvGraphicFramePr>
        <p:xfrm>
          <a:off x="-396952" y="0"/>
          <a:ext cx="10113534" cy="6636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Content Placeholder 1"/>
          <p:cNvSpPr>
            <a:spLocks noGrp="1"/>
          </p:cNvSpPr>
          <p:nvPr>
            <p:ph sz="half" idx="10"/>
          </p:nvPr>
        </p:nvSpPr>
        <p:spPr>
          <a:xfrm>
            <a:off x="0" y="0"/>
            <a:ext cx="8698464" cy="584775"/>
          </a:xfrm>
        </p:spPr>
        <p:txBody>
          <a:bodyPr>
            <a:noAutofit/>
          </a:bodyPr>
          <a:lstStyle/>
          <a:p>
            <a:r>
              <a:rPr lang="en-US" sz="2800" dirty="0" smtClean="0"/>
              <a:t>Synergy between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3277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69" y="574764"/>
            <a:ext cx="7786801" cy="5840103"/>
          </a:xfrm>
        </p:spPr>
      </p:pic>
      <p:sp>
        <p:nvSpPr>
          <p:cNvPr id="3" name="Rectangle 2"/>
          <p:cNvSpPr/>
          <p:nvPr/>
        </p:nvSpPr>
        <p:spPr>
          <a:xfrm>
            <a:off x="3638588" y="6550223"/>
            <a:ext cx="14212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ea typeface="Calibri" panose="020F0502020204030204" pitchFamily="34" charset="0"/>
              </a:rPr>
              <a:t>[Cheswick</a:t>
            </a:r>
            <a:r>
              <a:rPr lang="en-US" sz="1400" smtClean="0">
                <a:ea typeface="Calibri" panose="020F0502020204030204" pitchFamily="34" charset="0"/>
              </a:rPr>
              <a:t>, 1998]</a:t>
            </a:r>
            <a:endParaRPr lang="en-US" sz="1400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195942" y="58369"/>
            <a:ext cx="8698464" cy="584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Internet Visualization Attempts</a:t>
            </a:r>
          </a:p>
        </p:txBody>
      </p:sp>
    </p:spTree>
    <p:extLst>
      <p:ext uri="{BB962C8B-B14F-4D97-AF65-F5344CB8AC3E}">
        <p14:creationId xmlns:p14="http://schemas.microsoft.com/office/powerpoint/2010/main" val="291177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091685" y="584775"/>
            <a:ext cx="5052315" cy="6128676"/>
            <a:chOff x="4091685" y="584775"/>
            <a:chExt cx="5052315" cy="6128676"/>
          </a:xfrm>
        </p:grpSpPr>
        <p:sp>
          <p:nvSpPr>
            <p:cNvPr id="4" name="Rectangle 3"/>
            <p:cNvSpPr/>
            <p:nvPr/>
          </p:nvSpPr>
          <p:spPr>
            <a:xfrm>
              <a:off x="6111466" y="6405674"/>
              <a:ext cx="247703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[</a:t>
              </a:r>
              <a:r>
                <a:rPr lang="en-US" sz="1400" dirty="0" err="1" smtClean="0"/>
                <a:t>Boitmanis</a:t>
              </a:r>
              <a:r>
                <a:rPr lang="en-US" sz="1400" dirty="0" smtClean="0"/>
                <a:t> </a:t>
              </a:r>
              <a:r>
                <a:rPr lang="en-US" sz="1400" dirty="0"/>
                <a:t>et </a:t>
              </a:r>
              <a:r>
                <a:rPr lang="en-US" sz="1400" dirty="0" smtClean="0"/>
                <a:t>al, 2007]</a:t>
              </a:r>
              <a:endParaRPr lang="en-US" sz="1400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1685" y="904209"/>
              <a:ext cx="5052315" cy="480402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979321" y="584775"/>
              <a:ext cx="14782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“Hair ball”</a:t>
              </a:r>
              <a:endParaRPr lang="en-US" sz="2400" dirty="0"/>
            </a:p>
          </p:txBody>
        </p:sp>
      </p:grpSp>
      <p:sp>
        <p:nvSpPr>
          <p:cNvPr id="13" name="Content Placeholder 1"/>
          <p:cNvSpPr txBox="1">
            <a:spLocks noGrp="1"/>
          </p:cNvSpPr>
          <p:nvPr>
            <p:ph sz="half" idx="10"/>
          </p:nvPr>
        </p:nvSpPr>
        <p:spPr>
          <a:xfrm>
            <a:off x="0" y="0"/>
            <a:ext cx="8698464" cy="584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Internet Visualization Attempts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41500" y="553427"/>
            <a:ext cx="4286250" cy="6160024"/>
            <a:chOff x="452218" y="553427"/>
            <a:chExt cx="4286250" cy="616002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218" y="1158178"/>
              <a:ext cx="4286250" cy="4657725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537545" y="6405674"/>
              <a:ext cx="368754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/>
                <a:t>[Walrus </a:t>
              </a:r>
              <a:r>
                <a:rPr lang="en-US" sz="1400" dirty="0"/>
                <a:t>- Graph Visualization Tool,</a:t>
              </a:r>
              <a:r>
                <a:rPr lang="en-US" sz="1400" dirty="0">
                  <a:solidFill>
                    <a:srgbClr val="333300"/>
                  </a:solidFill>
                </a:rPr>
                <a:t> </a:t>
              </a:r>
              <a:r>
                <a:rPr lang="en-US" sz="1400" dirty="0" smtClean="0">
                  <a:solidFill>
                    <a:srgbClr val="333300"/>
                  </a:solidFill>
                </a:rPr>
                <a:t>CAIDA, 2001]</a:t>
              </a:r>
              <a:endParaRPr lang="en-US" sz="1400" dirty="0">
                <a:solidFill>
                  <a:srgbClr val="3333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720787" y="553427"/>
              <a:ext cx="14759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“Jelly fish”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6890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900"/>
            <a:ext cx="9144000" cy="5410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34877" y="6550223"/>
            <a:ext cx="52636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www.caida.org</a:t>
            </a:r>
            <a:r>
              <a:rPr lang="en-US" sz="1400" dirty="0"/>
              <a:t>/research/topology/</a:t>
            </a:r>
            <a:r>
              <a:rPr lang="en-US" sz="1400" dirty="0" err="1"/>
              <a:t>as_core_network</a:t>
            </a:r>
            <a:r>
              <a:rPr lang="en-US" sz="1400" dirty="0"/>
              <a:t>/2014/</a:t>
            </a:r>
          </a:p>
        </p:txBody>
      </p:sp>
      <p:sp>
        <p:nvSpPr>
          <p:cNvPr id="7" name="Content Placeholder 1"/>
          <p:cNvSpPr txBox="1">
            <a:spLocks/>
          </p:cNvSpPr>
          <p:nvPr/>
        </p:nvSpPr>
        <p:spPr>
          <a:xfrm>
            <a:off x="0" y="0"/>
            <a:ext cx="8698464" cy="584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Ring Visualization of the AS Core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6735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9196</TotalTime>
  <Words>1748</Words>
  <Application>Microsoft Office PowerPoint</Application>
  <PresentationFormat>On-screen Show (4:3)</PresentationFormat>
  <Paragraphs>390</Paragraphs>
  <Slides>48</Slides>
  <Notes>13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Calibri</vt:lpstr>
      <vt:lpstr>Cambria Math</vt:lpstr>
      <vt:lpstr>Helvetica</vt:lpstr>
      <vt:lpstr>Times New Roman</vt:lpstr>
      <vt:lpstr>Wingdings</vt:lpstr>
      <vt:lpstr>Office Theme</vt:lpstr>
      <vt:lpstr>IMap: Visualizing Network Activity over Internet Maps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UofA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 sdlafd</dc:title>
  <dc:creator>Paolo Simonetto</dc:creator>
  <cp:lastModifiedBy>Joe Fowler</cp:lastModifiedBy>
  <cp:revision>805</cp:revision>
  <dcterms:created xsi:type="dcterms:W3CDTF">2014-05-15T00:44:49Z</dcterms:created>
  <dcterms:modified xsi:type="dcterms:W3CDTF">2014-09-11T16:37:29Z</dcterms:modified>
</cp:coreProperties>
</file>