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57" r:id="rId3"/>
    <p:sldId id="359" r:id="rId4"/>
    <p:sldId id="360" r:id="rId5"/>
    <p:sldId id="365" r:id="rId6"/>
    <p:sldId id="362" r:id="rId7"/>
    <p:sldId id="363" r:id="rId8"/>
    <p:sldId id="364" r:id="rId9"/>
    <p:sldId id="344" r:id="rId10"/>
    <p:sldId id="346" r:id="rId11"/>
    <p:sldId id="347" r:id="rId12"/>
    <p:sldId id="348" r:id="rId13"/>
    <p:sldId id="350" r:id="rId14"/>
    <p:sldId id="352" r:id="rId15"/>
    <p:sldId id="366" r:id="rId16"/>
    <p:sldId id="353" r:id="rId17"/>
    <p:sldId id="354" r:id="rId18"/>
    <p:sldId id="355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94987"/>
    <a:srgbClr val="901AF2"/>
    <a:srgbClr val="008000"/>
    <a:srgbClr val="B96453"/>
    <a:srgbClr val="6AA27D"/>
    <a:srgbClr val="C9CC40"/>
    <a:srgbClr val="F8B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4" autoAdjust="0"/>
    <p:restoredTop sz="94650" autoAdjust="0"/>
  </p:normalViewPr>
  <p:slideViewPr>
    <p:cSldViewPr snapToGrid="0">
      <p:cViewPr>
        <p:scale>
          <a:sx n="75" d="100"/>
          <a:sy n="75" d="100"/>
        </p:scale>
        <p:origin x="-594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2434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DB609E-C81F-4792-8BE4-54BD5B5419B5}" type="datetimeFigureOut">
              <a:rPr lang="en-US"/>
              <a:pPr>
                <a:defRPr/>
              </a:pPr>
              <a:t>11/7/2010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43AA39B-423B-4267-9748-E1E8AEF1D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92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A13C43-332F-4CB9-BA2D-3BC437FB3396}" type="datetimeFigureOut">
              <a:rPr lang="en-US"/>
              <a:pPr>
                <a:defRPr/>
              </a:pPr>
              <a:t>11/7/2010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E34EA3-D1CC-4E4C-8FB1-0A5C60C2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07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28800"/>
            <a:ext cx="7772400" cy="1470025"/>
          </a:xfrm>
          <a:noFill/>
        </p:spPr>
        <p:txBody>
          <a:bodyPr/>
          <a:lstStyle>
            <a:lvl1pPr algn="ctr">
              <a:defRPr sz="3600">
                <a:solidFill>
                  <a:srgbClr val="CC00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30E2-415F-40B1-9130-DBEF38980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97D8D-B042-48E6-8A39-8BC806AEE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93573" y="64738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49C45-E197-472A-9D4D-070B26209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D46C5-832E-4766-9A63-DFF8DB3CA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444B9-B874-4B6C-B610-A2CB40405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DA2BF-6B8A-472F-A3AF-0CEC935B4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938DE-6C9B-44E3-AF6B-3CFFCC01A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5B0D5-8713-4EE2-9689-B5CDFC793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4AFC-AAEF-4BC0-A424-03794C53F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4109-1C67-4FE7-8532-FDD6DA080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613" y="838200"/>
            <a:ext cx="8991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738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6520" y="6473825"/>
            <a:ext cx="3520440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2613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CA780C-E139-4A4C-B7EB-CCA5FB84C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10.png"/><Relationship Id="rId5" Type="http://schemas.openxmlformats.org/officeDocument/2006/relationships/image" Target="../media/image7.e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5" Type="http://schemas.openxmlformats.org/officeDocument/2006/relationships/image" Target="../media/image8.emf"/><Relationship Id="rId4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33.bin"/><Relationship Id="rId18" Type="http://schemas.openxmlformats.org/officeDocument/2006/relationships/oleObject" Target="../embeddings/oleObject38.bin"/><Relationship Id="rId3" Type="http://schemas.openxmlformats.org/officeDocument/2006/relationships/image" Target="../media/image14.png"/><Relationship Id="rId21" Type="http://schemas.openxmlformats.org/officeDocument/2006/relationships/oleObject" Target="../embeddings/oleObject41.bin"/><Relationship Id="rId7" Type="http://schemas.openxmlformats.org/officeDocument/2006/relationships/image" Target="../media/image9.png"/><Relationship Id="rId12" Type="http://schemas.openxmlformats.org/officeDocument/2006/relationships/oleObject" Target="../embeddings/oleObject32.bin"/><Relationship Id="rId1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40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e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5.bin"/><Relationship Id="rId10" Type="http://schemas.openxmlformats.org/officeDocument/2006/relationships/oleObject" Target="../embeddings/oleObject30.bin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29.bin"/><Relationship Id="rId14" Type="http://schemas.openxmlformats.org/officeDocument/2006/relationships/oleObject" Target="../embeddings/oleObject3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4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3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4.png"/><Relationship Id="rId9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3.pn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4.png"/><Relationship Id="rId9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381000" y="1828800"/>
            <a:ext cx="8534400" cy="1470025"/>
          </a:xfrm>
          <a:noFill/>
        </p:spPr>
        <p:txBody>
          <a:bodyPr/>
          <a:lstStyle/>
          <a:p>
            <a:pPr eaLnBrk="1" hangingPunct="1"/>
            <a:r>
              <a:rPr lang="en-US" dirty="0"/>
              <a:t>A Primary User Authentication System for Mobile Cognitive Radio Networks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chemeClr val="tx1"/>
                </a:solidFill>
              </a:rPr>
              <a:t>Swathi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Chandrashekar</a:t>
            </a:r>
            <a:r>
              <a:rPr lang="en-US" dirty="0" smtClean="0">
                <a:solidFill>
                  <a:schemeClr val="tx1"/>
                </a:solidFill>
              </a:rPr>
              <a:t> - Loukas Lazos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Dept. of Electrical and Computer Engineering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Arizona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COGART 2010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4775"/>
            <a:ext cx="9144000" cy="581025"/>
          </a:xfrm>
          <a:prstGeom prst="rect">
            <a:avLst/>
          </a:prstGeom>
          <a:solidFill>
            <a:srgbClr val="CC0033"/>
          </a:solidFill>
          <a:ln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CC0033"/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51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 descr="C:\Users\Loukas\Desktop\UA-horiz 200-28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838" y="906463"/>
            <a:ext cx="30591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764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85800" y="2438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5245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38200" y="6336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7145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657600" y="2526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973089"/>
              </p:ext>
            </p:extLst>
          </p:nvPr>
        </p:nvGraphicFramePr>
        <p:xfrm>
          <a:off x="3429000" y="4297226"/>
          <a:ext cx="320458" cy="503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2" name="Visio" r:id="rId4" imgW="911590" imgH="1443065" progId="Visio.Drawing.11">
                  <p:embed/>
                </p:oleObj>
              </mc:Choice>
              <mc:Fallback>
                <p:oleObj name="Visio" r:id="rId4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297226"/>
                        <a:ext cx="320458" cy="503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438785"/>
              </p:ext>
            </p:extLst>
          </p:nvPr>
        </p:nvGraphicFramePr>
        <p:xfrm>
          <a:off x="2727542" y="2286000"/>
          <a:ext cx="320458" cy="503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3" name="Visio" r:id="rId6" imgW="911590" imgH="1443065" progId="Visio.Drawing.11">
                  <p:embed/>
                </p:oleObj>
              </mc:Choice>
              <mc:Fallback>
                <p:oleObj name="Visio" r:id="rId6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542" y="2286000"/>
                        <a:ext cx="320458" cy="503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205532"/>
              </p:ext>
            </p:extLst>
          </p:nvPr>
        </p:nvGraphicFramePr>
        <p:xfrm>
          <a:off x="1736942" y="3657600"/>
          <a:ext cx="320458" cy="503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4" name="Visio" r:id="rId7" imgW="911590" imgH="1443065" progId="Visio.Drawing.11">
                  <p:embed/>
                </p:oleObj>
              </mc:Choice>
              <mc:Fallback>
                <p:oleObj name="Visio" r:id="rId7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942" y="3657600"/>
                        <a:ext cx="320458" cy="503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013087"/>
              </p:ext>
            </p:extLst>
          </p:nvPr>
        </p:nvGraphicFramePr>
        <p:xfrm>
          <a:off x="2057400" y="5715000"/>
          <a:ext cx="3206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5" name="Visio" r:id="rId9" imgW="911590" imgH="1443065" progId="Visio.Drawing.11">
                  <p:embed/>
                </p:oleObj>
              </mc:Choice>
              <mc:Fallback>
                <p:oleObj name="Visio" r:id="rId9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715000"/>
                        <a:ext cx="3206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16200000" flipH="1">
            <a:off x="838200" y="2743200"/>
            <a:ext cx="12954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914400" y="4495800"/>
            <a:ext cx="12192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400" y="1524000"/>
            <a:ext cx="458209" cy="461264"/>
          </a:xfrm>
          <a:prstGeom prst="rect">
            <a:avLst/>
          </a:prstGeom>
          <a:noFill/>
        </p:spPr>
      </p:pic>
      <p:pic>
        <p:nvPicPr>
          <p:cNvPr id="27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5112" y="1401834"/>
            <a:ext cx="458209" cy="461264"/>
          </a:xfrm>
          <a:prstGeom prst="rect">
            <a:avLst/>
          </a:prstGeom>
          <a:noFill/>
        </p:spPr>
      </p:pic>
      <p:pic>
        <p:nvPicPr>
          <p:cNvPr id="28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3191" y="4953000"/>
            <a:ext cx="458209" cy="461264"/>
          </a:xfrm>
          <a:prstGeom prst="rect">
            <a:avLst/>
          </a:prstGeom>
          <a:noFill/>
        </p:spPr>
      </p:pic>
      <p:pic>
        <p:nvPicPr>
          <p:cNvPr id="29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5991" y="3577336"/>
            <a:ext cx="458209" cy="461264"/>
          </a:xfrm>
          <a:prstGeom prst="rect">
            <a:avLst/>
          </a:prstGeom>
          <a:noFill/>
        </p:spPr>
      </p:pic>
      <p:pic>
        <p:nvPicPr>
          <p:cNvPr id="30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62400" y="4724400"/>
            <a:ext cx="458209" cy="461264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52400" y="4572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link signature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400" y="29072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link signature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28800" y="54218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(2,6,7,8,10)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81400" y="1447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(2,10)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71800" y="32120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(6,7,8)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86000" y="20690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(4,5,6,7,8,9)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14400" y="52694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(4,5,9)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5800" y="1371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(1,3)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95400" y="33644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(2,6,7,8,10)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81400" y="4191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(6,7,8)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>
            <a:endCxn id="29" idx="0"/>
          </p:cNvCxnSpPr>
          <p:nvPr/>
        </p:nvCxnSpPr>
        <p:spPr>
          <a:xfrm rot="5400000">
            <a:off x="2517174" y="3198116"/>
            <a:ext cx="757142" cy="12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1638300" y="4686300"/>
            <a:ext cx="1752600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29" idx="1"/>
          </p:cNvCxnSpPr>
          <p:nvPr/>
        </p:nvCxnSpPr>
        <p:spPr>
          <a:xfrm flipV="1">
            <a:off x="2057400" y="3807968"/>
            <a:ext cx="608591" cy="230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6200000" flipV="1">
            <a:off x="2971800" y="4114800"/>
            <a:ext cx="53340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419600" y="1347410"/>
            <a:ext cx="457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Helpers placed in the area of interest – need not cover the same area as the </a:t>
            </a:r>
            <a:r>
              <a:rPr lang="en-US" sz="2400" dirty="0" smtClean="0">
                <a:latin typeface="+mj-lt"/>
              </a:rPr>
              <a:t>PUs</a:t>
            </a:r>
            <a:endParaRPr lang="en-US" sz="2400" dirty="0" smtClean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Helpers authenticate PU signals based on link signatures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Helpers provide spectrum info to SUs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SUs authenticate helper info based on crypto methods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05000" y="4038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71800" y="3733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95600" y="2667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05200" y="473008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57400" y="613694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962400" y="51170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swathi\AppData\Local\Microsoft\Windows\Temporary Internet Files\Content.IE5\NX2CSO5I\MC900433903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0" y="2362200"/>
            <a:ext cx="228600" cy="228600"/>
          </a:xfrm>
          <a:prstGeom prst="rect">
            <a:avLst/>
          </a:prstGeom>
          <a:noFill/>
        </p:spPr>
      </p:pic>
      <p:pic>
        <p:nvPicPr>
          <p:cNvPr id="67" name="Picture 6" descr="C:\Users\swathi\AppData\Local\Microsoft\Windows\Temporary Internet Files\Content.IE5\NX2CSO5I\MC900433903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33800" y="4572000"/>
            <a:ext cx="228600" cy="228600"/>
          </a:xfrm>
          <a:prstGeom prst="rect">
            <a:avLst/>
          </a:prstGeom>
          <a:noFill/>
        </p:spPr>
      </p:pic>
      <p:pic>
        <p:nvPicPr>
          <p:cNvPr id="68" name="Picture 6" descr="C:\Users\swathi\AppData\Local\Microsoft\Windows\Temporary Internet Files\Content.IE5\NX2CSO5I\MC900433903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3733800"/>
            <a:ext cx="228600" cy="228600"/>
          </a:xfrm>
          <a:prstGeom prst="rect">
            <a:avLst/>
          </a:prstGeom>
          <a:noFill/>
        </p:spPr>
      </p:pic>
      <p:pic>
        <p:nvPicPr>
          <p:cNvPr id="69" name="Picture 6" descr="C:\Users\swathi\AppData\Local\Microsoft\Windows\Temporary Internet Files\Content.IE5\NX2CSO5I\MC900433903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5791200"/>
            <a:ext cx="228600" cy="2286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Contribution – Proposed System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build="allAtOnce"/>
      <p:bldP spid="38" grpId="0"/>
      <p:bldP spid="39" grpId="0" build="allAtOnce"/>
      <p:bldP spid="42" grpId="0" build="allAtOnce"/>
      <p:bldP spid="4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 – Helper Authentication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2479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295400" y="300296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851809"/>
              </p:ext>
            </p:extLst>
          </p:nvPr>
        </p:nvGraphicFramePr>
        <p:xfrm>
          <a:off x="6766142" y="2316026"/>
          <a:ext cx="320458" cy="503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4" name="Visio" r:id="rId4" imgW="911590" imgH="1443065" progId="Visio.Drawing.11">
                  <p:embed/>
                </p:oleObj>
              </mc:Choice>
              <mc:Fallback>
                <p:oleObj name="Visio" r:id="rId4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6142" y="2316026"/>
                        <a:ext cx="320458" cy="503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81800" y="273079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>
            <a:stCxn id="10" idx="3"/>
          </p:cNvCxnSpPr>
          <p:nvPr/>
        </p:nvCxnSpPr>
        <p:spPr>
          <a:xfrm>
            <a:off x="1800225" y="2647950"/>
            <a:ext cx="4905375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6817" y="3467985"/>
            <a:ext cx="7892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Exploit the uniqueness of the multipath components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RF characteristics between two points serve as a “signature”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Helper is trained to the PU signal (initialization)</a:t>
            </a:r>
            <a:endParaRPr lang="en-US" sz="2400" dirty="0">
              <a:latin typeface="+mj-lt"/>
            </a:endParaRPr>
          </a:p>
        </p:txBody>
      </p:sp>
      <p:pic>
        <p:nvPicPr>
          <p:cNvPr id="55303" name="Picture 7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785739"/>
            <a:ext cx="1568191" cy="155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679944" y="1435395"/>
            <a:ext cx="2062716" cy="11057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742660" y="1435395"/>
            <a:ext cx="2962940" cy="11057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79944" y="1679944"/>
            <a:ext cx="2381693" cy="861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61637" y="1679944"/>
            <a:ext cx="2643963" cy="861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9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Helper - SU Authentication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2243176"/>
            <a:ext cx="3848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m</a:t>
            </a:r>
            <a:r>
              <a:rPr lang="en-US" sz="2000" baseline="-25000" dirty="0" smtClean="0">
                <a:latin typeface="+mn-lt"/>
              </a:rPr>
              <a:t>i</a:t>
            </a:r>
            <a:r>
              <a:rPr lang="en-US" sz="2000" dirty="0" smtClean="0">
                <a:latin typeface="+mn-lt"/>
              </a:rPr>
              <a:t> : V</a:t>
            </a:r>
            <a:r>
              <a:rPr lang="en-US" sz="2000" baseline="-25000" dirty="0" smtClean="0">
                <a:latin typeface="+mn-lt"/>
              </a:rPr>
              <a:t>i </a:t>
            </a:r>
            <a:r>
              <a:rPr lang="en-US" sz="2000" dirty="0" smtClean="0">
                <a:latin typeface="+mn-lt"/>
              </a:rPr>
              <a:t>|| L</a:t>
            </a:r>
            <a:r>
              <a:rPr lang="en-US" sz="2000" baseline="-25000" dirty="0" smtClean="0">
                <a:latin typeface="+mn-lt"/>
              </a:rPr>
              <a:t>i </a:t>
            </a:r>
            <a:r>
              <a:rPr lang="en-US" sz="2000" dirty="0" smtClean="0">
                <a:latin typeface="+mn-lt"/>
              </a:rPr>
              <a:t>|| </a:t>
            </a:r>
            <a:r>
              <a:rPr lang="en-US" sz="2000" dirty="0" err="1" smtClean="0">
                <a:latin typeface="+mn-lt"/>
              </a:rPr>
              <a:t>SN</a:t>
            </a:r>
            <a:r>
              <a:rPr lang="en-US" sz="2000" baseline="-25000" dirty="0" err="1" smtClean="0">
                <a:latin typeface="+mn-lt"/>
              </a:rPr>
              <a:t>i</a:t>
            </a:r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V</a:t>
            </a:r>
            <a:r>
              <a:rPr lang="en-US" sz="2000" baseline="-25000" dirty="0" smtClean="0">
                <a:latin typeface="+mn-lt"/>
              </a:rPr>
              <a:t>i </a:t>
            </a:r>
            <a:r>
              <a:rPr lang="en-US" sz="2000" dirty="0" smtClean="0">
                <a:latin typeface="+mn-lt"/>
              </a:rPr>
              <a:t> : spectrum occupancy vector</a:t>
            </a:r>
          </a:p>
          <a:p>
            <a:r>
              <a:rPr lang="en-US" sz="2000" dirty="0" smtClean="0">
                <a:latin typeface="+mn-lt"/>
              </a:rPr>
              <a:t>L</a:t>
            </a:r>
            <a:r>
              <a:rPr lang="en-US" sz="2000" baseline="-25000" dirty="0" smtClean="0">
                <a:latin typeface="+mn-lt"/>
              </a:rPr>
              <a:t>i </a:t>
            </a:r>
            <a:r>
              <a:rPr lang="en-US" sz="2000" dirty="0" smtClean="0">
                <a:latin typeface="+mn-lt"/>
              </a:rPr>
              <a:t>  : the helper location</a:t>
            </a:r>
          </a:p>
          <a:p>
            <a:r>
              <a:rPr lang="en-US" sz="2000" dirty="0" err="1" smtClean="0">
                <a:latin typeface="+mn-lt"/>
              </a:rPr>
              <a:t>SN</a:t>
            </a:r>
            <a:r>
              <a:rPr lang="en-US" sz="2000" baseline="-25000" dirty="0" err="1" smtClean="0">
                <a:latin typeface="+mn-lt"/>
              </a:rPr>
              <a:t>i</a:t>
            </a:r>
            <a:r>
              <a:rPr lang="en-US" sz="2000" dirty="0" smtClean="0">
                <a:latin typeface="+mn-lt"/>
              </a:rPr>
              <a:t> : a sequence number </a:t>
            </a:r>
          </a:p>
        </p:txBody>
      </p:sp>
      <p:pic>
        <p:nvPicPr>
          <p:cNvPr id="10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676400"/>
            <a:ext cx="605563" cy="609600"/>
          </a:xfrm>
          <a:prstGeom prst="rect">
            <a:avLst/>
          </a:prstGeom>
          <a:noFill/>
        </p:spPr>
      </p:pic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920236"/>
              </p:ext>
            </p:extLst>
          </p:nvPr>
        </p:nvGraphicFramePr>
        <p:xfrm>
          <a:off x="1600200" y="1676400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8" name="Visio" r:id="rId4" imgW="911590" imgH="1443065" progId="Visio.Drawing.11">
                  <p:embed/>
                </p:oleObj>
              </mc:Choice>
              <mc:Fallback>
                <p:oleObj name="Visio" r:id="rId4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76400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886556" y="1600200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m</a:t>
            </a:r>
            <a:r>
              <a:rPr lang="en-US" b="1" baseline="-25000" dirty="0" smtClean="0">
                <a:latin typeface="+mn-lt"/>
              </a:rPr>
              <a:t>i</a:t>
            </a:r>
            <a:r>
              <a:rPr lang="en-US" b="1" dirty="0" smtClean="0">
                <a:latin typeface="+mn-lt"/>
              </a:rPr>
              <a:t> || sig(m</a:t>
            </a:r>
            <a:r>
              <a:rPr lang="en-US" b="1" baseline="-25000" dirty="0" smtClean="0">
                <a:latin typeface="+mn-lt"/>
              </a:rPr>
              <a:t>i</a:t>
            </a:r>
            <a:r>
              <a:rPr lang="en-US" b="1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81200" y="2057400"/>
            <a:ext cx="487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C:\Users\swathi\AppData\Local\Microsoft\Windows\Temporary Internet Files\Content.IE5\NX2CSO5I\MC900433903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676400"/>
            <a:ext cx="228600" cy="2286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06400" y="3898900"/>
            <a:ext cx="84411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SU obtains occupancy vectors from all the neighbor helpers</a:t>
            </a:r>
          </a:p>
          <a:p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Helpers are synchronized to the same sequence number value</a:t>
            </a:r>
          </a:p>
          <a:p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Decision about the final channel occupancy is based on Spectrum Allocation </a:t>
            </a:r>
            <a:r>
              <a:rPr lang="en-US" sz="2400" dirty="0" smtClean="0">
                <a:latin typeface="+mn-lt"/>
              </a:rPr>
              <a:t>Algorithm (AND rule on the occupancy vectors)</a:t>
            </a:r>
            <a:endParaRPr lang="en-US" sz="2400" dirty="0" smtClean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7928" y="2108576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  <a:cs typeface="Times New Roman" pitchFamily="18" charset="0"/>
              </a:rPr>
              <a:t>h</a:t>
            </a:r>
            <a:r>
              <a:rPr lang="en-US" sz="2400" baseline="-25000" dirty="0" smtClean="0">
                <a:latin typeface="+mn-lt"/>
                <a:cs typeface="Times New Roman" pitchFamily="18" charset="0"/>
              </a:rPr>
              <a:t>i</a:t>
            </a:r>
            <a:endParaRPr lang="en-US" sz="2400" baseline="-25000" dirty="0">
              <a:latin typeface="+mn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9846" y="223626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  <a:cs typeface="Times New Roman" pitchFamily="18" charset="0"/>
              </a:rPr>
              <a:t>SU</a:t>
            </a:r>
            <a:endParaRPr lang="en-US" sz="2400" baseline="-25000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00431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This attack is not possible as long as the PU is physically secure (not within </a:t>
            </a:r>
            <a:r>
              <a:rPr lang="en-US" sz="2400" dirty="0" smtClean="0">
                <a:latin typeface="+mj-lt"/>
              </a:rPr>
              <a:t>a few wavelengths </a:t>
            </a:r>
            <a:r>
              <a:rPr lang="en-US" sz="2400" dirty="0" smtClean="0">
                <a:latin typeface="+mj-lt"/>
              </a:rPr>
              <a:t>from </a:t>
            </a:r>
            <a:r>
              <a:rPr lang="en-US" sz="2400" dirty="0" smtClean="0">
                <a:latin typeface="+mj-lt"/>
              </a:rPr>
              <a:t> the PU)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95141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828800" y="273069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endParaRPr lang="en-US" baseline="-25000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758185"/>
              </p:ext>
            </p:extLst>
          </p:nvPr>
        </p:nvGraphicFramePr>
        <p:xfrm>
          <a:off x="7299542" y="2019536"/>
          <a:ext cx="320458" cy="503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6" name="Visio" r:id="rId4" imgW="911590" imgH="1443065" progId="Visio.Drawing.11">
                  <p:embed/>
                </p:oleObj>
              </mc:Choice>
              <mc:Fallback>
                <p:oleObj name="Visio" r:id="rId4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9542" y="2019536"/>
                        <a:ext cx="320458" cy="503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15200" y="254831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>
            <a:off x="2333625" y="2351460"/>
            <a:ext cx="4905375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505994" y="1608510"/>
            <a:ext cx="1066006" cy="794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38600" y="2140322"/>
            <a:ext cx="2438400" cy="1588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191000" y="1151311"/>
            <a:ext cx="1676400" cy="914399"/>
          </a:xfrm>
          <a:custGeom>
            <a:avLst/>
            <a:gdLst>
              <a:gd name="connsiteX0" fmla="*/ 0 w 1841500"/>
              <a:gd name="connsiteY0" fmla="*/ 812800 h 1113367"/>
              <a:gd name="connsiteX1" fmla="*/ 165100 w 1841500"/>
              <a:gd name="connsiteY1" fmla="*/ 12700 h 1113367"/>
              <a:gd name="connsiteX2" fmla="*/ 508000 w 1841500"/>
              <a:gd name="connsiteY2" fmla="*/ 889000 h 1113367"/>
              <a:gd name="connsiteX3" fmla="*/ 647700 w 1841500"/>
              <a:gd name="connsiteY3" fmla="*/ 444500 h 1113367"/>
              <a:gd name="connsiteX4" fmla="*/ 939800 w 1841500"/>
              <a:gd name="connsiteY4" fmla="*/ 965200 h 1113367"/>
              <a:gd name="connsiteX5" fmla="*/ 1231900 w 1841500"/>
              <a:gd name="connsiteY5" fmla="*/ 177800 h 1113367"/>
              <a:gd name="connsiteX6" fmla="*/ 1549400 w 1841500"/>
              <a:gd name="connsiteY6" fmla="*/ 1054100 h 1113367"/>
              <a:gd name="connsiteX7" fmla="*/ 1765300 w 1841500"/>
              <a:gd name="connsiteY7" fmla="*/ 533400 h 1113367"/>
              <a:gd name="connsiteX8" fmla="*/ 1765300 w 1841500"/>
              <a:gd name="connsiteY8" fmla="*/ 533400 h 1113367"/>
              <a:gd name="connsiteX9" fmla="*/ 1841500 w 1841500"/>
              <a:gd name="connsiteY9" fmla="*/ 266700 h 111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1500" h="1113367">
                <a:moveTo>
                  <a:pt x="0" y="812800"/>
                </a:moveTo>
                <a:cubicBezTo>
                  <a:pt x="40216" y="406400"/>
                  <a:pt x="80433" y="0"/>
                  <a:pt x="165100" y="12700"/>
                </a:cubicBezTo>
                <a:cubicBezTo>
                  <a:pt x="249767" y="25400"/>
                  <a:pt x="427567" y="817033"/>
                  <a:pt x="508000" y="889000"/>
                </a:cubicBezTo>
                <a:cubicBezTo>
                  <a:pt x="588433" y="960967"/>
                  <a:pt x="575733" y="431800"/>
                  <a:pt x="647700" y="444500"/>
                </a:cubicBezTo>
                <a:cubicBezTo>
                  <a:pt x="719667" y="457200"/>
                  <a:pt x="842433" y="1009650"/>
                  <a:pt x="939800" y="965200"/>
                </a:cubicBezTo>
                <a:cubicBezTo>
                  <a:pt x="1037167" y="920750"/>
                  <a:pt x="1130300" y="162983"/>
                  <a:pt x="1231900" y="177800"/>
                </a:cubicBezTo>
                <a:cubicBezTo>
                  <a:pt x="1333500" y="192617"/>
                  <a:pt x="1460500" y="994833"/>
                  <a:pt x="1549400" y="1054100"/>
                </a:cubicBezTo>
                <a:cubicBezTo>
                  <a:pt x="1638300" y="1113367"/>
                  <a:pt x="1765300" y="533400"/>
                  <a:pt x="1765300" y="533400"/>
                </a:cubicBezTo>
                <a:lnTo>
                  <a:pt x="1765300" y="533400"/>
                </a:lnTo>
                <a:lnTo>
                  <a:pt x="1841500" y="26670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252291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Link Signature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14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548340"/>
            <a:ext cx="458209" cy="461264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44">
            <a:off x="2145479" y="3788299"/>
            <a:ext cx="234633" cy="34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2438400" y="2370510"/>
            <a:ext cx="4800600" cy="1600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769024">
            <a:off x="3962400" y="322178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Link Signature fails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4124003" y="3133304"/>
            <a:ext cx="295597" cy="3810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800" y="427630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Emulate PU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1333500" y="2484016"/>
            <a:ext cx="532606" cy="79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99406" y="2750716"/>
            <a:ext cx="914400" cy="158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2247106" y="2484016"/>
            <a:ext cx="533400" cy="158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Analysis – Resistance to a PUE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6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676400"/>
            <a:ext cx="605563" cy="609600"/>
          </a:xfrm>
          <a:prstGeom prst="rect">
            <a:avLst/>
          </a:prstGeom>
          <a:noFill/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600200" y="1676400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3" name="Visio" r:id="rId4" imgW="911590" imgH="1443065" progId="Visio.Drawing.11">
                  <p:embed/>
                </p:oleObj>
              </mc:Choice>
              <mc:Fallback>
                <p:oleObj name="Visio" r:id="rId4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76400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886556" y="1600200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m</a:t>
            </a:r>
            <a:r>
              <a:rPr lang="en-US" b="1" i="1" baseline="-25000" dirty="0" smtClean="0"/>
              <a:t>i</a:t>
            </a:r>
            <a:r>
              <a:rPr lang="en-US" b="1" i="1" dirty="0" smtClean="0"/>
              <a:t> || sig(m</a:t>
            </a:r>
            <a:r>
              <a:rPr lang="en-US" b="1" i="1" baseline="-25000" dirty="0" smtClean="0"/>
              <a:t>i</a:t>
            </a:r>
            <a:r>
              <a:rPr lang="en-US" b="1" i="1" dirty="0" smtClean="0"/>
              <a:t>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81200" y="2057400"/>
            <a:ext cx="487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C:\Users\swathi\AppData\Local\Microsoft\Windows\Temporary Internet Files\Content.IE5\NX2CSO5I\MC900433903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676400"/>
            <a:ext cx="228600" cy="228600"/>
          </a:xfrm>
          <a:prstGeom prst="rect">
            <a:avLst/>
          </a:prstGeom>
          <a:noFill/>
        </p:spPr>
      </p:pic>
      <p:pic>
        <p:nvPicPr>
          <p:cNvPr id="11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234436"/>
            <a:ext cx="458209" cy="46126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44">
            <a:off x="2145479" y="3474395"/>
            <a:ext cx="234633" cy="34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2438400" y="2286000"/>
            <a:ext cx="44958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20779932">
            <a:off x="3759236" y="2442736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m</a:t>
            </a:r>
            <a:r>
              <a:rPr lang="en-US" b="1" i="1" baseline="-25000" dirty="0" err="1" smtClean="0"/>
              <a:t>j</a:t>
            </a:r>
            <a:r>
              <a:rPr lang="en-US" b="1" i="1" dirty="0" smtClean="0"/>
              <a:t> </a:t>
            </a:r>
            <a:r>
              <a:rPr lang="en-US" b="1" i="1" dirty="0" smtClean="0"/>
              <a:t>|| </a:t>
            </a:r>
            <a:r>
              <a:rPr lang="en-US" b="1" i="1" dirty="0" smtClean="0"/>
              <a:t>sig(</a:t>
            </a:r>
            <a:r>
              <a:rPr lang="en-US" b="1" i="1" dirty="0" err="1" smtClean="0"/>
              <a:t>m</a:t>
            </a:r>
            <a:r>
              <a:rPr lang="en-US" b="1" i="1" baseline="-25000" dirty="0" err="1" smtClean="0"/>
              <a:t>j</a:t>
            </a:r>
            <a:r>
              <a:rPr lang="en-US" b="1" i="1" dirty="0" smtClean="0"/>
              <a:t>)</a:t>
            </a:r>
            <a:endParaRPr lang="en-US" dirty="0"/>
          </a:p>
        </p:txBody>
      </p:sp>
      <p:pic>
        <p:nvPicPr>
          <p:cNvPr id="16" name="Picture 3" descr="C:\Users\swathi\AppData\Local\Microsoft\Windows\Temporary Internet Files\Content.IE5\NX2CSO5I\MC900383776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47800" y="3030490"/>
            <a:ext cx="310421" cy="3223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49320" y="46482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Adversary cannot impersonate a helper without </a:t>
            </a:r>
            <a:r>
              <a:rPr lang="en-US" sz="2400" dirty="0" smtClean="0">
                <a:latin typeface="+mn-lt"/>
              </a:rPr>
              <a:t>the proper </a:t>
            </a:r>
            <a:r>
              <a:rPr lang="en-US" sz="2400" dirty="0" smtClean="0">
                <a:latin typeface="+mn-lt"/>
              </a:rPr>
              <a:t>cryptographic credentials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Analysis - Helper Impersonation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676400"/>
            <a:ext cx="605563" cy="609600"/>
          </a:xfrm>
          <a:prstGeom prst="rect">
            <a:avLst/>
          </a:prstGeom>
          <a:noFill/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600200" y="1676400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Visio" r:id="rId4" imgW="911590" imgH="1443065" progId="Visio.Drawing.11">
                  <p:embed/>
                </p:oleObj>
              </mc:Choice>
              <mc:Fallback>
                <p:oleObj name="Visio" r:id="rId4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76400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886556" y="1600200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m</a:t>
            </a:r>
            <a:r>
              <a:rPr lang="en-US" b="1" i="1" baseline="-25000" dirty="0" smtClean="0"/>
              <a:t>i</a:t>
            </a:r>
            <a:r>
              <a:rPr lang="en-US" b="1" i="1" dirty="0" smtClean="0"/>
              <a:t> || sig(m</a:t>
            </a:r>
            <a:r>
              <a:rPr lang="en-US" b="1" i="1" baseline="-25000" dirty="0" smtClean="0"/>
              <a:t>i</a:t>
            </a:r>
            <a:r>
              <a:rPr lang="en-US" b="1" i="1" dirty="0" smtClean="0"/>
              <a:t>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81200" y="2057400"/>
            <a:ext cx="487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C:\Users\swathi\AppData\Local\Microsoft\Windows\Temporary Internet Files\Content.IE5\NX2CSO5I\MC900433903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676400"/>
            <a:ext cx="228600" cy="228600"/>
          </a:xfrm>
          <a:prstGeom prst="rect">
            <a:avLst/>
          </a:prstGeom>
          <a:noFill/>
        </p:spPr>
      </p:pic>
      <p:pic>
        <p:nvPicPr>
          <p:cNvPr id="11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234436"/>
            <a:ext cx="458209" cy="46126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44">
            <a:off x="2145479" y="3474395"/>
            <a:ext cx="234633" cy="34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2438400" y="2286000"/>
            <a:ext cx="44958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20779932">
            <a:off x="3786487" y="2442736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m</a:t>
            </a:r>
            <a:r>
              <a:rPr lang="en-US" b="1" i="1" baseline="-25000" dirty="0" smtClean="0"/>
              <a:t>i</a:t>
            </a:r>
            <a:r>
              <a:rPr lang="en-US" b="1" i="1" dirty="0" smtClean="0"/>
              <a:t> || sig(m</a:t>
            </a:r>
            <a:r>
              <a:rPr lang="en-US" b="1" i="1" baseline="-25000" dirty="0" smtClean="0"/>
              <a:t>i</a:t>
            </a:r>
            <a:r>
              <a:rPr lang="en-US" b="1" i="1" dirty="0" smtClean="0"/>
              <a:t>)</a:t>
            </a:r>
            <a:endParaRPr lang="en-US" dirty="0"/>
          </a:p>
        </p:txBody>
      </p:sp>
      <p:pic>
        <p:nvPicPr>
          <p:cNvPr id="16" name="Picture 3" descr="C:\Users\swathi\AppData\Local\Microsoft\Windows\Temporary Internet Files\Content.IE5\NX2CSO5I\MC900383776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47800" y="3030490"/>
            <a:ext cx="310421" cy="32231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6391379" y="2743200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i</a:t>
            </a:r>
            <a:r>
              <a:rPr lang="en-US" dirty="0" smtClean="0"/>
              <a:t> : V</a:t>
            </a:r>
            <a:r>
              <a:rPr lang="en-US" baseline="-25000" dirty="0" smtClean="0"/>
              <a:t>i </a:t>
            </a:r>
            <a:r>
              <a:rPr lang="en-US" dirty="0" smtClean="0"/>
              <a:t>|| L</a:t>
            </a:r>
            <a:r>
              <a:rPr lang="en-US" baseline="-25000" dirty="0" smtClean="0"/>
              <a:t>i </a:t>
            </a:r>
            <a:r>
              <a:rPr lang="en-US" dirty="0" smtClean="0"/>
              <a:t>|| </a:t>
            </a:r>
            <a:r>
              <a:rPr lang="en-US" dirty="0" err="1" smtClean="0"/>
              <a:t>SN</a:t>
            </a:r>
            <a:r>
              <a:rPr lang="en-US" baseline="-25000" dirty="0" err="1" smtClean="0"/>
              <a:t>i</a:t>
            </a:r>
            <a:endParaRPr lang="en-US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49320" y="46482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A fresh SN is needed as long as one benign helper is heard at the SU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Replays of messages with stale SNs are detected</a:t>
            </a:r>
            <a:endParaRPr lang="en-US" sz="2400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Analysis – Replay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346938"/>
            <a:ext cx="4114800" cy="15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04975" y="12954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559569"/>
              </p:ext>
            </p:extLst>
          </p:nvPr>
        </p:nvGraphicFramePr>
        <p:xfrm>
          <a:off x="990600" y="3009900"/>
          <a:ext cx="244258" cy="383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6" name="Visio" r:id="rId5" imgW="911590" imgH="1443065" progId="Visio.Drawing.11">
                  <p:embed/>
                </p:oleObj>
              </mc:Choice>
              <mc:Fallback>
                <p:oleObj name="Visio" r:id="rId5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09900"/>
                        <a:ext cx="244258" cy="3836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89791" y="3234436"/>
            <a:ext cx="458209" cy="46126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44">
            <a:off x="2665243" y="3090379"/>
            <a:ext cx="429872" cy="62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381000" y="1866900"/>
            <a:ext cx="3505200" cy="34290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10200" y="1790700"/>
            <a:ext cx="3505200" cy="34290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49530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48768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3775" y="50292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12192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7175" y="45339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6575" y="140970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15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033352"/>
              </p:ext>
            </p:extLst>
          </p:nvPr>
        </p:nvGraphicFramePr>
        <p:xfrm>
          <a:off x="3336925" y="3924300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7" name="Visio" r:id="rId9" imgW="911590" imgH="1443065" progId="Visio.Drawing.11">
                  <p:embed/>
                </p:oleObj>
              </mc:Choice>
              <mc:Fallback>
                <p:oleObj name="Visio" r:id="rId9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925" y="3924300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956901"/>
              </p:ext>
            </p:extLst>
          </p:nvPr>
        </p:nvGraphicFramePr>
        <p:xfrm>
          <a:off x="2727325" y="2400300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8" name="Visio" r:id="rId10" imgW="911590" imgH="1443065" progId="Visio.Drawing.11">
                  <p:embed/>
                </p:oleObj>
              </mc:Choice>
              <mc:Fallback>
                <p:oleObj name="Visio" r:id="rId10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325" y="2400300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969670"/>
              </p:ext>
            </p:extLst>
          </p:nvPr>
        </p:nvGraphicFramePr>
        <p:xfrm>
          <a:off x="1524000" y="4533900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9" name="Visio" r:id="rId11" imgW="911590" imgH="1443065" progId="Visio.Drawing.11">
                  <p:embed/>
                </p:oleObj>
              </mc:Choice>
              <mc:Fallback>
                <p:oleObj name="Visio" r:id="rId11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33900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880020"/>
              </p:ext>
            </p:extLst>
          </p:nvPr>
        </p:nvGraphicFramePr>
        <p:xfrm>
          <a:off x="2574925" y="4606925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0" name="Visio" r:id="rId12" imgW="911590" imgH="1443065" progId="Visio.Drawing.11">
                  <p:embed/>
                </p:oleObj>
              </mc:Choice>
              <mc:Fallback>
                <p:oleObj name="Visio" r:id="rId12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925" y="4606925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704576"/>
              </p:ext>
            </p:extLst>
          </p:nvPr>
        </p:nvGraphicFramePr>
        <p:xfrm>
          <a:off x="7604125" y="2400300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1" name="Visio" r:id="rId13" imgW="911590" imgH="1443065" progId="Visio.Drawing.11">
                  <p:embed/>
                </p:oleObj>
              </mc:Choice>
              <mc:Fallback>
                <p:oleObj name="Visio" r:id="rId13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25" y="2400300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37481"/>
              </p:ext>
            </p:extLst>
          </p:nvPr>
        </p:nvGraphicFramePr>
        <p:xfrm>
          <a:off x="6384925" y="2400300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2" name="Visio" r:id="rId14" imgW="911590" imgH="1443065" progId="Visio.Drawing.11">
                  <p:embed/>
                </p:oleObj>
              </mc:Choice>
              <mc:Fallback>
                <p:oleObj name="Visio" r:id="rId14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4925" y="2400300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444916"/>
              </p:ext>
            </p:extLst>
          </p:nvPr>
        </p:nvGraphicFramePr>
        <p:xfrm>
          <a:off x="8289925" y="3387725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3" name="Visio" r:id="rId15" imgW="911590" imgH="1443065" progId="Visio.Drawing.11">
                  <p:embed/>
                </p:oleObj>
              </mc:Choice>
              <mc:Fallback>
                <p:oleObj name="Visio" r:id="rId15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9925" y="3387725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926851"/>
              </p:ext>
            </p:extLst>
          </p:nvPr>
        </p:nvGraphicFramePr>
        <p:xfrm>
          <a:off x="6613525" y="4530725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4" name="Visio" r:id="rId16" imgW="911590" imgH="1443065" progId="Visio.Drawing.11">
                  <p:embed/>
                </p:oleObj>
              </mc:Choice>
              <mc:Fallback>
                <p:oleObj name="Visio" r:id="rId16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3525" y="4530725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719571"/>
              </p:ext>
            </p:extLst>
          </p:nvPr>
        </p:nvGraphicFramePr>
        <p:xfrm>
          <a:off x="6156325" y="3924300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5" name="Visio" r:id="rId17" imgW="911590" imgH="1443065" progId="Visio.Drawing.11">
                  <p:embed/>
                </p:oleObj>
              </mc:Choice>
              <mc:Fallback>
                <p:oleObj name="Visio" r:id="rId17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924300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915013"/>
              </p:ext>
            </p:extLst>
          </p:nvPr>
        </p:nvGraphicFramePr>
        <p:xfrm>
          <a:off x="4251325" y="5372100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6" name="Visio" r:id="rId18" imgW="911590" imgH="1443065" progId="Visio.Drawing.11">
                  <p:embed/>
                </p:oleObj>
              </mc:Choice>
              <mc:Fallback>
                <p:oleObj name="Visio" r:id="rId18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1325" y="5372100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279520"/>
              </p:ext>
            </p:extLst>
          </p:nvPr>
        </p:nvGraphicFramePr>
        <p:xfrm>
          <a:off x="4556125" y="4835525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7" name="Visio" r:id="rId19" imgW="911590" imgH="1443065" progId="Visio.Drawing.11">
                  <p:embed/>
                </p:oleObj>
              </mc:Choice>
              <mc:Fallback>
                <p:oleObj name="Visio" r:id="rId19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25" y="4835525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964163"/>
              </p:ext>
            </p:extLst>
          </p:nvPr>
        </p:nvGraphicFramePr>
        <p:xfrm>
          <a:off x="5089525" y="2019300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8" name="Visio" r:id="rId20" imgW="911590" imgH="1443065" progId="Visio.Drawing.11">
                  <p:embed/>
                </p:oleObj>
              </mc:Choice>
              <mc:Fallback>
                <p:oleObj name="Visio" r:id="rId20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9525" y="2019300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563006"/>
              </p:ext>
            </p:extLst>
          </p:nvPr>
        </p:nvGraphicFramePr>
        <p:xfrm>
          <a:off x="3048000" y="1330325"/>
          <a:ext cx="2444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9" name="Visio" r:id="rId21" imgW="911590" imgH="1443065" progId="Visio.Drawing.11">
                  <p:embed/>
                </p:oleObj>
              </mc:Choice>
              <mc:Fallback>
                <p:oleObj name="Visio" r:id="rId21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330325"/>
                        <a:ext cx="2444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3314700"/>
            <a:ext cx="458209" cy="461264"/>
          </a:xfrm>
          <a:prstGeom prst="rect">
            <a:avLst/>
          </a:prstGeom>
          <a:noFill/>
        </p:spPr>
      </p:pic>
      <p:pic>
        <p:nvPicPr>
          <p:cNvPr id="33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5191" y="4377436"/>
            <a:ext cx="458209" cy="461264"/>
          </a:xfrm>
          <a:prstGeom prst="rect">
            <a:avLst/>
          </a:prstGeom>
          <a:noFill/>
        </p:spPr>
      </p:pic>
      <p:pic>
        <p:nvPicPr>
          <p:cNvPr id="34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7931" y="3863159"/>
            <a:ext cx="458209" cy="461264"/>
          </a:xfrm>
          <a:prstGeom prst="rect">
            <a:avLst/>
          </a:prstGeom>
          <a:noFill/>
        </p:spPr>
      </p:pic>
      <p:pic>
        <p:nvPicPr>
          <p:cNvPr id="35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1562100"/>
            <a:ext cx="458209" cy="461264"/>
          </a:xfrm>
          <a:prstGeom prst="rect">
            <a:avLst/>
          </a:prstGeom>
          <a:noFill/>
        </p:spPr>
      </p:pic>
      <p:pic>
        <p:nvPicPr>
          <p:cNvPr id="36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3191" y="3234436"/>
            <a:ext cx="458209" cy="461264"/>
          </a:xfrm>
          <a:prstGeom prst="rect">
            <a:avLst/>
          </a:prstGeom>
          <a:noFill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44">
            <a:off x="7019019" y="3012621"/>
            <a:ext cx="439961" cy="63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886200" y="34671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Wormhole link</a:t>
            </a:r>
            <a:endParaRPr lang="en-US" i="1" dirty="0">
              <a:latin typeface="+mj-lt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7800" y="20193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Region B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3200" y="20193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Region A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219200" y="33147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2" idx="2"/>
          </p:cNvCxnSpPr>
          <p:nvPr/>
        </p:nvCxnSpPr>
        <p:spPr>
          <a:xfrm rot="5400000" flipH="1" flipV="1">
            <a:off x="1373884" y="4078480"/>
            <a:ext cx="910336" cy="3053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2019300" y="2743200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V="1">
            <a:off x="1790700" y="4038600"/>
            <a:ext cx="1143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0800000">
            <a:off x="2133600" y="3619500"/>
            <a:ext cx="1219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32" idx="3"/>
          </p:cNvCxnSpPr>
          <p:nvPr/>
        </p:nvCxnSpPr>
        <p:spPr>
          <a:xfrm rot="10800000" flipV="1">
            <a:off x="2210810" y="3543300"/>
            <a:ext cx="532391" cy="2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6200000" flipH="1">
            <a:off x="6553200" y="27813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>
            <a:off x="7062787" y="2885276"/>
            <a:ext cx="609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6324600" y="3543300"/>
            <a:ext cx="7620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36" idx="2"/>
          </p:cNvCxnSpPr>
          <p:nvPr/>
        </p:nvCxnSpPr>
        <p:spPr>
          <a:xfrm rot="5400000" flipH="1" flipV="1">
            <a:off x="6438648" y="4038852"/>
            <a:ext cx="1066800" cy="380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7364368" y="3488530"/>
            <a:ext cx="941432" cy="1309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114800" y="18669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56007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924800" y="52313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24000" y="35433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SU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819400" y="267866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10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276600" y="41645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n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9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95186" y="465049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8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333500" y="476151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7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14400" y="333205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6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772400" y="25643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5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553200" y="25527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4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096000" y="41645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3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781800" y="46863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2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305800" y="36195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Times New Roman" pitchFamily="18" charset="0"/>
              </a:rPr>
              <a:t>h</a:t>
            </a:r>
            <a:r>
              <a:rPr lang="en-US" i="1" baseline="-25000" dirty="0" smtClean="0">
                <a:latin typeface="+mj-lt"/>
                <a:cs typeface="Times New Roman" pitchFamily="18" charset="0"/>
              </a:rPr>
              <a:t>1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Analysis – Wormhole Attack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143000" y="2678667"/>
            <a:ext cx="0" cy="243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720084" y="2651635"/>
            <a:ext cx="0" cy="312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73" idx="1"/>
          </p:cNvCxnSpPr>
          <p:nvPr/>
        </p:nvCxnSpPr>
        <p:spPr>
          <a:xfrm flipV="1">
            <a:off x="1143000" y="2779373"/>
            <a:ext cx="2895600" cy="20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73" idx="3"/>
          </p:cNvCxnSpPr>
          <p:nvPr/>
        </p:nvCxnSpPr>
        <p:spPr>
          <a:xfrm>
            <a:off x="5386387" y="2779373"/>
            <a:ext cx="2339975" cy="18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038600" y="2594707"/>
            <a:ext cx="134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|L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i</a:t>
            </a:r>
            <a:r>
              <a:rPr lang="en-US" dirty="0" smtClean="0">
                <a:latin typeface="+mj-lt"/>
                <a:cs typeface="Times New Roman" pitchFamily="18" charset="0"/>
              </a:rPr>
              <a:t> – </a:t>
            </a:r>
            <a:r>
              <a:rPr lang="en-US" dirty="0" err="1" smtClean="0">
                <a:latin typeface="+mj-lt"/>
                <a:cs typeface="Times New Roman" pitchFamily="18" charset="0"/>
              </a:rPr>
              <a:t>L</a:t>
            </a:r>
            <a:r>
              <a:rPr lang="en-US" baseline="-25000" dirty="0" err="1" smtClean="0">
                <a:latin typeface="+mj-lt"/>
                <a:cs typeface="Times New Roman" pitchFamily="18" charset="0"/>
              </a:rPr>
              <a:t>j</a:t>
            </a:r>
            <a:r>
              <a:rPr lang="en-US" dirty="0" smtClean="0">
                <a:latin typeface="+mj-lt"/>
                <a:cs typeface="Times New Roman" pitchFamily="18" charset="0"/>
              </a:rPr>
              <a:t>|&lt; 2r</a:t>
            </a:r>
            <a:endParaRPr lang="en-US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6955" y="3089724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Times New Roman" pitchFamily="18" charset="0"/>
              </a:rPr>
              <a:t>V*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29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00078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Scenario 1</a:t>
            </a:r>
            <a:endParaRPr lang="en-US" sz="2400" dirty="0">
              <a:latin typeface="+mj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28600" y="1446074"/>
            <a:ext cx="876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A</a:t>
            </a:r>
            <a:r>
              <a:rPr lang="en-US" dirty="0" smtClean="0"/>
              <a:t> = [0000001111] V</a:t>
            </a:r>
            <a:r>
              <a:rPr lang="en-US" baseline="-25000" dirty="0" smtClean="0"/>
              <a:t>B</a:t>
            </a:r>
            <a:r>
              <a:rPr lang="en-US" dirty="0" smtClean="0"/>
              <a:t> = [0111000000] V</a:t>
            </a:r>
            <a:r>
              <a:rPr lang="en-US" baseline="30000" dirty="0" smtClean="0"/>
              <a:t>*</a:t>
            </a:r>
            <a:r>
              <a:rPr lang="en-US" dirty="0" smtClean="0"/>
              <a:t> = [0111000000]. Let </a:t>
            </a:r>
            <a:r>
              <a:rPr lang="el-GR" dirty="0" smtClean="0"/>
              <a:t>ε</a:t>
            </a:r>
            <a:r>
              <a:rPr lang="en-US" dirty="0" smtClean="0"/>
              <a:t> = 2 (threshold).</a:t>
            </a:r>
          </a:p>
          <a:p>
            <a:r>
              <a:rPr lang="en-US" dirty="0" smtClean="0"/>
              <a:t>Choose 2 counters c</a:t>
            </a:r>
            <a:r>
              <a:rPr lang="en-US" baseline="-25000" dirty="0" smtClean="0"/>
              <a:t>a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b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Compare V</a:t>
            </a:r>
            <a:r>
              <a:rPr lang="en-US" baseline="30000" dirty="0" smtClean="0"/>
              <a:t>* </a:t>
            </a:r>
            <a:r>
              <a:rPr lang="en-US" dirty="0" smtClean="0"/>
              <a:t>with V</a:t>
            </a:r>
            <a:r>
              <a:rPr lang="en-US" baseline="-25000" dirty="0" smtClean="0"/>
              <a:t>A</a:t>
            </a:r>
            <a:r>
              <a:rPr lang="en-US" dirty="0" smtClean="0"/>
              <a:t> and V</a:t>
            </a:r>
            <a:r>
              <a:rPr lang="en-US" baseline="-25000" dirty="0" smtClean="0"/>
              <a:t>B</a:t>
            </a:r>
            <a:r>
              <a:rPr lang="en-US" dirty="0" smtClean="0"/>
              <a:t>. If V</a:t>
            </a:r>
            <a:r>
              <a:rPr lang="en-US" baseline="-25000" dirty="0" smtClean="0"/>
              <a:t>A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= 1 and V</a:t>
            </a:r>
            <a:r>
              <a:rPr lang="en-US" baseline="30000" dirty="0" smtClean="0"/>
              <a:t>* </a:t>
            </a:r>
            <a:r>
              <a:rPr lang="en-US" dirty="0" smtClean="0"/>
              <a:t>= 0, increment c</a:t>
            </a:r>
            <a:r>
              <a:rPr lang="en-US" baseline="-25000" dirty="0" smtClean="0"/>
              <a:t>a</a:t>
            </a:r>
            <a:r>
              <a:rPr lang="en-US" dirty="0" smtClean="0"/>
              <a:t>. Do the same for V</a:t>
            </a:r>
            <a:r>
              <a:rPr lang="en-US" baseline="-25000" dirty="0" smtClean="0"/>
              <a:t>B </a:t>
            </a:r>
          </a:p>
          <a:p>
            <a:r>
              <a:rPr lang="en-US" dirty="0" smtClean="0"/>
              <a:t>In our example , c</a:t>
            </a:r>
            <a:r>
              <a:rPr lang="en-US" baseline="-25000" dirty="0" smtClean="0"/>
              <a:t>a </a:t>
            </a:r>
            <a:r>
              <a:rPr lang="en-US" dirty="0" smtClean="0"/>
              <a:t>= 3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b</a:t>
            </a:r>
            <a:r>
              <a:rPr lang="en-US" dirty="0" smtClean="0"/>
              <a:t> = 0 </a:t>
            </a:r>
          </a:p>
          <a:p>
            <a:r>
              <a:rPr lang="en-US" dirty="0" smtClean="0"/>
              <a:t>Since c</a:t>
            </a:r>
            <a:r>
              <a:rPr lang="en-US" baseline="-25000" dirty="0" smtClean="0"/>
              <a:t>a </a:t>
            </a:r>
            <a:r>
              <a:rPr lang="en-US" dirty="0" smtClean="0"/>
              <a:t>&gt; </a:t>
            </a:r>
            <a:r>
              <a:rPr lang="el-GR" dirty="0" smtClean="0"/>
              <a:t>ε</a:t>
            </a:r>
            <a:r>
              <a:rPr lang="en-US" dirty="0" smtClean="0"/>
              <a:t>, V</a:t>
            </a:r>
            <a:r>
              <a:rPr lang="en-US" baseline="-25000" dirty="0" smtClean="0"/>
              <a:t>A</a:t>
            </a:r>
            <a:r>
              <a:rPr lang="en-US" dirty="0" smtClean="0"/>
              <a:t> is rejected</a:t>
            </a:r>
          </a:p>
          <a:p>
            <a:r>
              <a:rPr lang="en-US" dirty="0" smtClean="0"/>
              <a:t>Hence V</a:t>
            </a:r>
            <a:r>
              <a:rPr lang="en-US" baseline="-25000" dirty="0" smtClean="0"/>
              <a:t>B</a:t>
            </a:r>
            <a:r>
              <a:rPr lang="en-US" dirty="0" smtClean="0"/>
              <a:t> is selected as true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3276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Scenario 2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7338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V</a:t>
            </a:r>
            <a:r>
              <a:rPr lang="en-US" baseline="-25000" dirty="0" smtClean="0"/>
              <a:t>A</a:t>
            </a:r>
            <a:r>
              <a:rPr lang="en-US" dirty="0" smtClean="0"/>
              <a:t> = [0000001111] V</a:t>
            </a:r>
            <a:r>
              <a:rPr lang="en-US" baseline="-25000" dirty="0" smtClean="0"/>
              <a:t>B</a:t>
            </a:r>
            <a:r>
              <a:rPr lang="en-US" dirty="0" smtClean="0"/>
              <a:t> = [0111000000]</a:t>
            </a:r>
          </a:p>
          <a:p>
            <a:r>
              <a:rPr lang="en-US" dirty="0" smtClean="0"/>
              <a:t>The adversary emulates PU signals in Region B on channels 7,8,9 and 10.</a:t>
            </a:r>
          </a:p>
          <a:p>
            <a:r>
              <a:rPr lang="en-US" dirty="0" smtClean="0"/>
              <a:t>Hence V</a:t>
            </a:r>
            <a:r>
              <a:rPr lang="en-US" baseline="30000" dirty="0" smtClean="0"/>
              <a:t>*</a:t>
            </a:r>
            <a:r>
              <a:rPr lang="en-US" dirty="0" smtClean="0"/>
              <a:t> = [0111001111]</a:t>
            </a:r>
          </a:p>
          <a:p>
            <a:r>
              <a:rPr lang="en-US" dirty="0" smtClean="0"/>
              <a:t>Let </a:t>
            </a:r>
            <a:r>
              <a:rPr lang="el-GR" dirty="0" smtClean="0"/>
              <a:t>ε</a:t>
            </a:r>
            <a:r>
              <a:rPr lang="en-US" dirty="0" smtClean="0"/>
              <a:t> = 3. When V</a:t>
            </a:r>
            <a:r>
              <a:rPr lang="en-US" baseline="30000" dirty="0" smtClean="0"/>
              <a:t>* </a:t>
            </a:r>
            <a:r>
              <a:rPr lang="en-US" dirty="0" smtClean="0"/>
              <a:t>is compared with V</a:t>
            </a:r>
            <a:r>
              <a:rPr lang="en-US" baseline="-25000" dirty="0" smtClean="0"/>
              <a:t>A</a:t>
            </a:r>
            <a:r>
              <a:rPr lang="en-US" dirty="0" smtClean="0"/>
              <a:t> and V</a:t>
            </a:r>
            <a:r>
              <a:rPr lang="en-US" baseline="-25000" dirty="0" smtClean="0"/>
              <a:t>B;</a:t>
            </a:r>
            <a:r>
              <a:rPr lang="en-US" dirty="0" smtClean="0"/>
              <a:t> Neither c</a:t>
            </a:r>
            <a:r>
              <a:rPr lang="en-US" baseline="-25000" dirty="0" smtClean="0"/>
              <a:t>a</a:t>
            </a:r>
            <a:r>
              <a:rPr lang="en-US" dirty="0" smtClean="0"/>
              <a:t> nor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b</a:t>
            </a:r>
            <a:r>
              <a:rPr lang="en-US" dirty="0" smtClean="0"/>
              <a:t> exceed the threshold.</a:t>
            </a:r>
          </a:p>
          <a:p>
            <a:endParaRPr lang="en-US" dirty="0" smtClean="0"/>
          </a:p>
          <a:p>
            <a:r>
              <a:rPr lang="en-US" dirty="0" smtClean="0"/>
              <a:t>Hence the SU does not know what to select. </a:t>
            </a:r>
          </a:p>
          <a:p>
            <a:r>
              <a:rPr lang="en-US" dirty="0" smtClean="0"/>
              <a:t>This attack requires timing based methods to be resolved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23" y="982045"/>
            <a:ext cx="8229600" cy="5609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Analytically evaluate the </a:t>
            </a:r>
            <a:r>
              <a:rPr lang="en-US" sz="2800" b="1" dirty="0" smtClean="0">
                <a:solidFill>
                  <a:srgbClr val="0000FF"/>
                </a:solidFill>
              </a:rPr>
              <a:t>security level </a:t>
            </a:r>
            <a:r>
              <a:rPr lang="en-US" sz="2800" dirty="0" smtClean="0"/>
              <a:t>against replays</a:t>
            </a:r>
          </a:p>
          <a:p>
            <a:pPr marL="444500" lvl="1" indent="12700">
              <a:tabLst>
                <a:tab pos="355600" algn="l"/>
              </a:tabLst>
            </a:pPr>
            <a:r>
              <a:rPr lang="en-US" sz="2400" dirty="0" smtClean="0"/>
              <a:t>Take into account misdetection and false alarm </a:t>
            </a:r>
            <a:r>
              <a:rPr lang="en-US" sz="2400" dirty="0" smtClean="0"/>
              <a:t>events, node distribution, comm. range, etc.</a:t>
            </a:r>
            <a:endParaRPr lang="en-US" sz="2400" dirty="0" smtClean="0"/>
          </a:p>
          <a:p>
            <a:pPr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Evaluate the </a:t>
            </a:r>
            <a:r>
              <a:rPr lang="en-US" sz="2800" b="1" dirty="0" smtClean="0">
                <a:solidFill>
                  <a:srgbClr val="0000FF"/>
                </a:solidFill>
              </a:rPr>
              <a:t>communication overhead </a:t>
            </a:r>
            <a:r>
              <a:rPr lang="en-US" sz="2800" dirty="0" smtClean="0"/>
              <a:t>under various mobility models</a:t>
            </a:r>
          </a:p>
          <a:p>
            <a:pPr marL="463550" lvl="1" indent="-6350"/>
            <a:r>
              <a:rPr lang="en-US" sz="2400" dirty="0" smtClean="0"/>
              <a:t>Identify possible tradeoffs between security and resource </a:t>
            </a:r>
            <a:r>
              <a:rPr lang="en-US" sz="2400" dirty="0" smtClean="0"/>
              <a:t>overhead</a:t>
            </a:r>
          </a:p>
          <a:p>
            <a:pPr marL="463550" lvl="1" indent="-6350"/>
            <a:endParaRPr lang="en-US" sz="2400" dirty="0" smtClean="0"/>
          </a:p>
          <a:p>
            <a:pPr marL="463550" lvl="1" indent="-6350"/>
            <a:r>
              <a:rPr lang="en-US" sz="2400" dirty="0" smtClean="0"/>
              <a:t>Consider different strategies for alleviating costs; periodic and on-demand  information </a:t>
            </a:r>
            <a:r>
              <a:rPr lang="en-US" sz="2400" dirty="0" smtClean="0"/>
              <a:t>update, computation-efficient crypto</a:t>
            </a:r>
          </a:p>
        </p:txBody>
      </p:sp>
    </p:spTree>
    <p:extLst>
      <p:ext uri="{BB962C8B-B14F-4D97-AF65-F5344CB8AC3E}">
        <p14:creationId xmlns:p14="http://schemas.microsoft.com/office/powerpoint/2010/main" val="36048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Co-existence of a CRN with PRNs</a:t>
            </a:r>
            <a:endParaRPr lang="en-US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4417" y="142361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0124" y="45765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612" y="3541610"/>
            <a:ext cx="725295" cy="73013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03651" y="1085507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(1)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2444" y="4271740"/>
            <a:ext cx="4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(2)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67288" y="2788570"/>
            <a:ext cx="197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f</a:t>
            </a:r>
            <a:r>
              <a:rPr lang="en-US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ree  channels (6,7,8,9,10)</a:t>
            </a:r>
            <a:endParaRPr lang="en-US" b="1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979" y="2245726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6525" y="53623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0410" y="412430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1700" y="20243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Box 54"/>
          <p:cNvSpPr txBox="1"/>
          <p:nvPr/>
        </p:nvSpPr>
        <p:spPr>
          <a:xfrm>
            <a:off x="6813076" y="171954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(3)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48101" y="28101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031" y="400602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Box 57"/>
          <p:cNvSpPr txBox="1"/>
          <p:nvPr/>
        </p:nvSpPr>
        <p:spPr>
          <a:xfrm>
            <a:off x="1043055" y="3701222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(5)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64432" y="4791828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4785708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3911224" y="452185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(4)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32601" y="5571514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9277" y="2888114"/>
            <a:ext cx="725295" cy="730130"/>
          </a:xfrm>
          <a:prstGeom prst="rect">
            <a:avLst/>
          </a:prstGeom>
          <a:noFill/>
        </p:spPr>
      </p:pic>
      <p:pic>
        <p:nvPicPr>
          <p:cNvPr id="64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1359" y="2245726"/>
            <a:ext cx="725295" cy="730130"/>
          </a:xfrm>
          <a:prstGeom prst="rect">
            <a:avLst/>
          </a:prstGeom>
          <a:noFill/>
        </p:spPr>
      </p:pic>
      <p:pic>
        <p:nvPicPr>
          <p:cNvPr id="65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800234" y="3541610"/>
            <a:ext cx="725295" cy="730130"/>
          </a:xfrm>
          <a:prstGeom prst="rect">
            <a:avLst/>
          </a:prstGeom>
          <a:noFill/>
        </p:spPr>
      </p:pic>
      <p:pic>
        <p:nvPicPr>
          <p:cNvPr id="66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107763" y="1940238"/>
            <a:ext cx="725295" cy="73013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>
            <a:stCxn id="65" idx="1"/>
          </p:cNvCxnSpPr>
          <p:nvPr/>
        </p:nvCxnSpPr>
        <p:spPr>
          <a:xfrm>
            <a:off x="3525529" y="3906675"/>
            <a:ext cx="62775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775210" y="2430392"/>
            <a:ext cx="547417" cy="5644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5838" y="1230797"/>
            <a:ext cx="725295" cy="73013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flipV="1">
            <a:off x="3167288" y="1904207"/>
            <a:ext cx="168550" cy="526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17837" y="5918739"/>
            <a:ext cx="220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PRN channels: 1-10</a:t>
            </a:r>
            <a:endParaRPr lang="en-US" b="1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96657" y="234327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889632" y="194168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9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79967" y="3885888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cs typeface="Times New Roman" pitchFamily="18" charset="0"/>
              </a:rPr>
              <a:t>6,7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ular Callout 22"/>
          <p:cNvSpPr/>
          <p:nvPr/>
        </p:nvSpPr>
        <p:spPr>
          <a:xfrm>
            <a:off x="163768" y="4544009"/>
            <a:ext cx="1535317" cy="907265"/>
          </a:xfrm>
          <a:prstGeom prst="wedgeRoundRectCallout">
            <a:avLst>
              <a:gd name="adj1" fmla="val 93838"/>
              <a:gd name="adj2" fmla="val 86568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I am a PU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Sensing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049C45-E197-472A-9D4D-070B2620905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597" y="265189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890159" y="3474006"/>
            <a:ext cx="573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PU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10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7186" y="2721862"/>
            <a:ext cx="725295" cy="73013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262379" y="3474006"/>
            <a:ext cx="573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SU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842481" y="2506912"/>
            <a:ext cx="2022424" cy="13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63768" y="701704"/>
            <a:ext cx="8617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Secondary </a:t>
            </a:r>
            <a:r>
              <a:rPr lang="en-US" sz="2400" dirty="0" smtClean="0">
                <a:latin typeface="+mj-lt"/>
              </a:rPr>
              <a:t>users sense </a:t>
            </a:r>
            <a:r>
              <a:rPr lang="en-US" sz="2400" dirty="0" smtClean="0">
                <a:latin typeface="+mj-lt"/>
              </a:rPr>
              <a:t>the medium for PU activity</a:t>
            </a:r>
          </a:p>
          <a:p>
            <a:pPr lvl="2"/>
            <a:r>
              <a:rPr lang="en-US" sz="2400" dirty="0" smtClean="0">
                <a:latin typeface="+mj-lt"/>
              </a:rPr>
              <a:t>Energy-based detection</a:t>
            </a:r>
          </a:p>
          <a:p>
            <a:pPr lvl="2"/>
            <a:r>
              <a:rPr lang="en-US" sz="2400" dirty="0" err="1" smtClean="0">
                <a:latin typeface="+mj-lt"/>
              </a:rPr>
              <a:t>Cyclostationary</a:t>
            </a:r>
            <a:r>
              <a:rPr lang="en-US" sz="2400" dirty="0" smtClean="0">
                <a:latin typeface="+mj-lt"/>
              </a:rPr>
              <a:t> feature </a:t>
            </a:r>
            <a:r>
              <a:rPr lang="en-US" sz="2400" dirty="0" smtClean="0">
                <a:latin typeface="+mj-lt"/>
              </a:rPr>
              <a:t>extraction</a:t>
            </a:r>
            <a:endParaRPr lang="en-US" sz="2400" dirty="0" smtClean="0">
              <a:latin typeface="+mj-lt"/>
            </a:endParaRPr>
          </a:p>
          <a:p>
            <a:pPr lvl="2"/>
            <a:r>
              <a:rPr lang="en-US" sz="2400" dirty="0" smtClean="0">
                <a:latin typeface="+mj-lt"/>
              </a:rPr>
              <a:t>Cooperative–diversity based detection</a:t>
            </a:r>
          </a:p>
          <a:p>
            <a:pPr lvl="2"/>
            <a:endParaRPr lang="en-US" sz="2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8791" y="4212544"/>
            <a:ext cx="43650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PU signal is NOT AUTHENTICATED</a:t>
            </a:r>
            <a:endParaRPr lang="en-US" sz="2400" dirty="0">
              <a:latin typeface="+mj-lt"/>
            </a:endParaRPr>
          </a:p>
        </p:txBody>
      </p:sp>
      <p:pic>
        <p:nvPicPr>
          <p:cNvPr id="17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3613" y="5233605"/>
            <a:ext cx="725295" cy="73013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44">
            <a:off x="2311714" y="5492430"/>
            <a:ext cx="369138" cy="53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6087" y="5307181"/>
            <a:ext cx="725295" cy="73013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121280" y="6059325"/>
            <a:ext cx="573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SU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701382" y="5092231"/>
            <a:ext cx="2022424" cy="13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890159" y="6059325"/>
            <a:ext cx="1521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adversary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  <p:bldP spid="16" grpId="0" animBg="1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PU Emulation (PUE) Attacks</a:t>
            </a:r>
            <a:endParaRPr lang="en-US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4417" y="142361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0124" y="45765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237" y="3516992"/>
            <a:ext cx="725295" cy="73013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03651" y="1085507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(1)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2444" y="4271740"/>
            <a:ext cx="4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(2)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3929" y="3054891"/>
            <a:ext cx="197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f</a:t>
            </a:r>
            <a:r>
              <a:rPr lang="en-US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ree  channels (9,10)</a:t>
            </a:r>
            <a:endParaRPr lang="en-US" b="1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979" y="2245726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6525" y="53623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0410" y="412430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1700" y="20243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Box 54"/>
          <p:cNvSpPr txBox="1"/>
          <p:nvPr/>
        </p:nvSpPr>
        <p:spPr>
          <a:xfrm>
            <a:off x="6813076" y="171954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(3)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48101" y="28101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031" y="400602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Box 57"/>
          <p:cNvSpPr txBox="1"/>
          <p:nvPr/>
        </p:nvSpPr>
        <p:spPr>
          <a:xfrm>
            <a:off x="1043055" y="3701222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(5)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64432" y="4791828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4785708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3911224" y="452185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(4)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32601" y="5571514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9277" y="2888114"/>
            <a:ext cx="725295" cy="730130"/>
          </a:xfrm>
          <a:prstGeom prst="rect">
            <a:avLst/>
          </a:prstGeom>
          <a:noFill/>
        </p:spPr>
      </p:pic>
      <p:pic>
        <p:nvPicPr>
          <p:cNvPr id="64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1359" y="2245726"/>
            <a:ext cx="725295" cy="730130"/>
          </a:xfrm>
          <a:prstGeom prst="rect">
            <a:avLst/>
          </a:prstGeom>
          <a:noFill/>
        </p:spPr>
      </p:pic>
      <p:pic>
        <p:nvPicPr>
          <p:cNvPr id="65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800234" y="3541610"/>
            <a:ext cx="725295" cy="730130"/>
          </a:xfrm>
          <a:prstGeom prst="rect">
            <a:avLst/>
          </a:prstGeom>
          <a:noFill/>
        </p:spPr>
      </p:pic>
      <p:pic>
        <p:nvPicPr>
          <p:cNvPr id="66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107763" y="1940238"/>
            <a:ext cx="725295" cy="73013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4775210" y="2430392"/>
            <a:ext cx="547417" cy="5644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5838" y="1230797"/>
            <a:ext cx="725295" cy="73013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flipV="1">
            <a:off x="3167288" y="1904207"/>
            <a:ext cx="168550" cy="526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17837" y="5918739"/>
            <a:ext cx="220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PRN channels: 1-10</a:t>
            </a:r>
            <a:endParaRPr lang="en-US" b="1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96657" y="234327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10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889632" y="194168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9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25529" y="206372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6,7,8</a:t>
            </a:r>
            <a:endParaRPr lang="en-US" dirty="0"/>
          </a:p>
        </p:txBody>
      </p:sp>
      <p:pic>
        <p:nvPicPr>
          <p:cNvPr id="33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8942" y="2235166"/>
            <a:ext cx="725295" cy="730130"/>
          </a:xfrm>
          <a:prstGeom prst="rect">
            <a:avLst/>
          </a:prstGeom>
          <a:noFill/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44">
            <a:off x="3767043" y="2493991"/>
            <a:ext cx="369138" cy="53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8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Authentication of the PU signal at the SUs</a:t>
            </a:r>
          </a:p>
          <a:p>
            <a:endParaRPr lang="en-US" dirty="0"/>
          </a:p>
          <a:p>
            <a:r>
              <a:rPr lang="en-US" dirty="0" smtClean="0"/>
              <a:t>Classic point-to-point authentication problem, but,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Additional complexities</a:t>
            </a:r>
          </a:p>
          <a:p>
            <a:r>
              <a:rPr lang="en-US" dirty="0"/>
              <a:t>	</a:t>
            </a:r>
            <a:r>
              <a:rPr lang="en-US" dirty="0" smtClean="0"/>
              <a:t>Authentication has to be performed </a:t>
            </a:r>
            <a:r>
              <a:rPr lang="en-US" dirty="0" smtClean="0"/>
              <a:t>frequently (FCC mandates a 2 sec sensing period)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049C45-E197-472A-9D4D-070B262090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8344" y="2980660"/>
            <a:ext cx="2934586" cy="102072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No modification of the legacy system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39069" y="2980660"/>
            <a:ext cx="2934586" cy="102072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No interaction between PU and SU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242930" y="3338623"/>
            <a:ext cx="1896139" cy="293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92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of PUE </a:t>
            </a:r>
            <a:r>
              <a:rPr lang="en-US" dirty="0" smtClean="0"/>
              <a:t>Attacks – State of the Art</a:t>
            </a:r>
            <a:endParaRPr lang="en-US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4417" y="142361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0124" y="45765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8612" y="3541610"/>
            <a:ext cx="725295" cy="73013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03651" y="1085507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(1)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2444" y="4271740"/>
            <a:ext cx="4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(2)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979" y="2245726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1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6525" y="53623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3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0410" y="412430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SU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1700" y="20243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Box 54"/>
          <p:cNvSpPr txBox="1"/>
          <p:nvPr/>
        </p:nvSpPr>
        <p:spPr>
          <a:xfrm>
            <a:off x="7100139" y="200562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(3)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48101" y="28101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2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8031" y="400602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Box 57"/>
          <p:cNvSpPr txBox="1"/>
          <p:nvPr/>
        </p:nvSpPr>
        <p:spPr>
          <a:xfrm>
            <a:off x="1043055" y="3701222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(5)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64432" y="4791828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5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785708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3911224" y="452185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(4)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32601" y="5571514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4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63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9277" y="2888114"/>
            <a:ext cx="725295" cy="730130"/>
          </a:xfrm>
          <a:prstGeom prst="rect">
            <a:avLst/>
          </a:prstGeom>
          <a:noFill/>
        </p:spPr>
      </p:pic>
      <p:pic>
        <p:nvPicPr>
          <p:cNvPr id="64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1359" y="2245726"/>
            <a:ext cx="725295" cy="730130"/>
          </a:xfrm>
          <a:prstGeom prst="rect">
            <a:avLst/>
          </a:prstGeom>
          <a:noFill/>
        </p:spPr>
      </p:pic>
      <p:pic>
        <p:nvPicPr>
          <p:cNvPr id="65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800234" y="3541610"/>
            <a:ext cx="725295" cy="730130"/>
          </a:xfrm>
          <a:prstGeom prst="rect">
            <a:avLst/>
          </a:prstGeom>
          <a:noFill/>
        </p:spPr>
      </p:pic>
      <p:pic>
        <p:nvPicPr>
          <p:cNvPr id="66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107763" y="1940238"/>
            <a:ext cx="725295" cy="730130"/>
          </a:xfrm>
          <a:prstGeom prst="rect">
            <a:avLst/>
          </a:prstGeom>
          <a:noFill/>
        </p:spPr>
      </p:pic>
      <p:pic>
        <p:nvPicPr>
          <p:cNvPr id="67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5838" y="1230797"/>
            <a:ext cx="725295" cy="730130"/>
          </a:xfrm>
          <a:prstGeom prst="rect">
            <a:avLst/>
          </a:prstGeom>
          <a:noFill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844143"/>
              </p:ext>
            </p:extLst>
          </p:nvPr>
        </p:nvGraphicFramePr>
        <p:xfrm>
          <a:off x="1489451" y="1418684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99" name="Visio" r:id="rId5" imgW="911590" imgH="1443065" progId="Visio.Drawing.11">
                  <p:embed/>
                </p:oleObj>
              </mc:Choice>
              <mc:Fallback>
                <p:oleObj name="Visio" r:id="rId5" imgW="911590" imgH="1443065" progId="Visio.Drawing.11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451" y="1418684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406505"/>
              </p:ext>
            </p:extLst>
          </p:nvPr>
        </p:nvGraphicFramePr>
        <p:xfrm>
          <a:off x="1689074" y="3990395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0" name="Visio" r:id="rId7" imgW="911590" imgH="1443065" progId="Visio.Drawing.11">
                  <p:embed/>
                </p:oleObj>
              </mc:Choice>
              <mc:Fallback>
                <p:oleObj name="Visio" r:id="rId7" imgW="911590" imgH="1443065" progId="Visio.Drawing.11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074" y="3990395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202801"/>
              </p:ext>
            </p:extLst>
          </p:nvPr>
        </p:nvGraphicFramePr>
        <p:xfrm>
          <a:off x="4566834" y="4883747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1" name="Visio" r:id="rId8" imgW="911590" imgH="1443065" progId="Visio.Drawing.11">
                  <p:embed/>
                </p:oleObj>
              </mc:Choice>
              <mc:Fallback>
                <p:oleObj name="Visio" r:id="rId8" imgW="911590" imgH="1443065" progId="Visio.Drawing.11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6834" y="4883747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48483"/>
              </p:ext>
            </p:extLst>
          </p:nvPr>
        </p:nvGraphicFramePr>
        <p:xfrm>
          <a:off x="6388926" y="2126355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2" name="Visio" r:id="rId9" imgW="911590" imgH="1443065" progId="Visio.Drawing.11">
                  <p:embed/>
                </p:oleObj>
              </mc:Choice>
              <mc:Fallback>
                <p:oleObj name="Visio" r:id="rId9" imgW="911590" imgH="1443065" progId="Visio.Drawing.11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8926" y="2126355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803273"/>
              </p:ext>
            </p:extLst>
          </p:nvPr>
        </p:nvGraphicFramePr>
        <p:xfrm>
          <a:off x="6873799" y="4650127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3" name="Visio" r:id="rId10" imgW="911590" imgH="1443065" progId="Visio.Drawing.11">
                  <p:embed/>
                </p:oleObj>
              </mc:Choice>
              <mc:Fallback>
                <p:oleObj name="Visio" r:id="rId10" imgW="911590" imgH="1443065" progId="Visio.Drawing.11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799" y="4650127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22860" y="1851045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1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0280" y="4417786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5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55706" y="5338924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4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94879" y="2618238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2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67668" y="5111580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3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17" idx="0"/>
          </p:cNvCxnSpPr>
          <p:nvPr/>
        </p:nvCxnSpPr>
        <p:spPr>
          <a:xfrm>
            <a:off x="1016830" y="1423612"/>
            <a:ext cx="472621" cy="295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" idx="1"/>
          </p:cNvCxnSpPr>
          <p:nvPr/>
        </p:nvCxnSpPr>
        <p:spPr>
          <a:xfrm>
            <a:off x="1253140" y="4070554"/>
            <a:ext cx="435934" cy="1714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6581482" y="2097762"/>
            <a:ext cx="502380" cy="295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9" idx="3"/>
          </p:cNvCxnSpPr>
          <p:nvPr/>
        </p:nvCxnSpPr>
        <p:spPr>
          <a:xfrm flipH="1">
            <a:off x="7194474" y="4637744"/>
            <a:ext cx="482554" cy="264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4133706" y="4815652"/>
            <a:ext cx="472621" cy="295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09000" y="1097175"/>
            <a:ext cx="3899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signature based on amplitude</a:t>
            </a:r>
            <a:endParaRPr lang="en-US" sz="2400" dirty="0">
              <a:latin typeface="+mj-lt"/>
            </a:endParaRPr>
          </a:p>
        </p:txBody>
      </p:sp>
      <p:cxnSp>
        <p:nvCxnSpPr>
          <p:cNvPr id="34" name="Straight Arrow Connector 33"/>
          <p:cNvCxnSpPr>
            <a:stCxn id="32" idx="2"/>
          </p:cNvCxnSpPr>
          <p:nvPr/>
        </p:nvCxnSpPr>
        <p:spPr>
          <a:xfrm flipH="1">
            <a:off x="6867668" y="1558840"/>
            <a:ext cx="291289" cy="661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2548" y="690696"/>
            <a:ext cx="331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Step </a:t>
            </a:r>
            <a:r>
              <a:rPr lang="en-US" sz="2400" dirty="0" smtClean="0">
                <a:latin typeface="+mj-lt"/>
              </a:rPr>
              <a:t>1 [Liu et al., 2010]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299838"/>
              </p:ext>
            </p:extLst>
          </p:nvPr>
        </p:nvGraphicFramePr>
        <p:xfrm>
          <a:off x="12548" y="6177659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4" name="Visio" r:id="rId11" imgW="911590" imgH="1443065" progId="Visio.Drawing.11">
                  <p:embed/>
                </p:oleObj>
              </mc:Choice>
              <mc:Fallback>
                <p:oleObj name="Visio" r:id="rId11" imgW="911590" imgH="1443065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8" y="6177659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360425" y="6331239"/>
            <a:ext cx="19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Helper node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of PUE </a:t>
            </a:r>
            <a:r>
              <a:rPr lang="en-US" dirty="0" smtClean="0"/>
              <a:t>Attacks – State of the Art</a:t>
            </a:r>
            <a:endParaRPr lang="en-US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4417" y="142361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0124" y="45765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8612" y="3541610"/>
            <a:ext cx="725295" cy="73013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03651" y="1085507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(1)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2444" y="4271740"/>
            <a:ext cx="4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(2)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979" y="2245726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1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6525" y="53623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3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0410" y="412430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SU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1700" y="20243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Box 54"/>
          <p:cNvSpPr txBox="1"/>
          <p:nvPr/>
        </p:nvSpPr>
        <p:spPr>
          <a:xfrm>
            <a:off x="7100139" y="200562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(3)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48101" y="28101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2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8031" y="400602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Box 57"/>
          <p:cNvSpPr txBox="1"/>
          <p:nvPr/>
        </p:nvSpPr>
        <p:spPr>
          <a:xfrm>
            <a:off x="1043055" y="3701222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(5)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64432" y="4791828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5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785708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3911224" y="452185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(4)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32601" y="5571514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4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63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9277" y="2888114"/>
            <a:ext cx="725295" cy="730130"/>
          </a:xfrm>
          <a:prstGeom prst="rect">
            <a:avLst/>
          </a:prstGeom>
          <a:noFill/>
        </p:spPr>
      </p:pic>
      <p:pic>
        <p:nvPicPr>
          <p:cNvPr id="64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1359" y="2245726"/>
            <a:ext cx="725295" cy="730130"/>
          </a:xfrm>
          <a:prstGeom prst="rect">
            <a:avLst/>
          </a:prstGeom>
          <a:noFill/>
        </p:spPr>
      </p:pic>
      <p:pic>
        <p:nvPicPr>
          <p:cNvPr id="65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800234" y="3541610"/>
            <a:ext cx="725295" cy="730130"/>
          </a:xfrm>
          <a:prstGeom prst="rect">
            <a:avLst/>
          </a:prstGeom>
          <a:noFill/>
        </p:spPr>
      </p:pic>
      <p:pic>
        <p:nvPicPr>
          <p:cNvPr id="66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107763" y="1940238"/>
            <a:ext cx="725295" cy="730130"/>
          </a:xfrm>
          <a:prstGeom prst="rect">
            <a:avLst/>
          </a:prstGeom>
          <a:noFill/>
        </p:spPr>
      </p:pic>
      <p:pic>
        <p:nvPicPr>
          <p:cNvPr id="67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5838" y="1230797"/>
            <a:ext cx="725295" cy="730130"/>
          </a:xfrm>
          <a:prstGeom prst="rect">
            <a:avLst/>
          </a:prstGeom>
          <a:noFill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94378"/>
              </p:ext>
            </p:extLst>
          </p:nvPr>
        </p:nvGraphicFramePr>
        <p:xfrm>
          <a:off x="1489451" y="1418684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2" name="Visio" r:id="rId5" imgW="911590" imgH="1443065" progId="Visio.Drawing.11">
                  <p:embed/>
                </p:oleObj>
              </mc:Choice>
              <mc:Fallback>
                <p:oleObj name="Visio" r:id="rId5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451" y="1418684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981611"/>
              </p:ext>
            </p:extLst>
          </p:nvPr>
        </p:nvGraphicFramePr>
        <p:xfrm>
          <a:off x="1689074" y="3990395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3" name="Visio" r:id="rId7" imgW="911590" imgH="1443065" progId="Visio.Drawing.11">
                  <p:embed/>
                </p:oleObj>
              </mc:Choice>
              <mc:Fallback>
                <p:oleObj name="Visio" r:id="rId7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074" y="3990395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154524"/>
              </p:ext>
            </p:extLst>
          </p:nvPr>
        </p:nvGraphicFramePr>
        <p:xfrm>
          <a:off x="4566834" y="4883747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4" name="Visio" r:id="rId8" imgW="911590" imgH="1443065" progId="Visio.Drawing.11">
                  <p:embed/>
                </p:oleObj>
              </mc:Choice>
              <mc:Fallback>
                <p:oleObj name="Visio" r:id="rId8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6834" y="4883747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262683"/>
              </p:ext>
            </p:extLst>
          </p:nvPr>
        </p:nvGraphicFramePr>
        <p:xfrm>
          <a:off x="6388926" y="2126355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5" name="Visio" r:id="rId9" imgW="911590" imgH="1443065" progId="Visio.Drawing.11">
                  <p:embed/>
                </p:oleObj>
              </mc:Choice>
              <mc:Fallback>
                <p:oleObj name="Visio" r:id="rId9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8926" y="2126355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135749"/>
              </p:ext>
            </p:extLst>
          </p:nvPr>
        </p:nvGraphicFramePr>
        <p:xfrm>
          <a:off x="6873799" y="4650127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6" name="Visio" r:id="rId10" imgW="911590" imgH="1443065" progId="Visio.Drawing.11">
                  <p:embed/>
                </p:oleObj>
              </mc:Choice>
              <mc:Fallback>
                <p:oleObj name="Visio" r:id="rId10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799" y="4650127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22860" y="1851045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1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0280" y="4417786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5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55706" y="5338924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4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94879" y="2618238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2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67668" y="5111580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3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09463" y="1595863"/>
            <a:ext cx="1716066" cy="1274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982263" y="3906675"/>
            <a:ext cx="1099642" cy="3955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66" idx="1"/>
          </p:cNvCxnSpPr>
          <p:nvPr/>
        </p:nvCxnSpPr>
        <p:spPr>
          <a:xfrm flipH="1" flipV="1">
            <a:off x="4833058" y="2305303"/>
            <a:ext cx="1544376" cy="125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5605246" y="3541610"/>
            <a:ext cx="1324160" cy="1380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25" idx="1"/>
          </p:cNvCxnSpPr>
          <p:nvPr/>
        </p:nvCxnSpPr>
        <p:spPr>
          <a:xfrm flipH="1" flipV="1">
            <a:off x="4470410" y="4308967"/>
            <a:ext cx="304801" cy="8609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892731" y="1298075"/>
            <a:ext cx="1521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RF training</a:t>
            </a:r>
            <a:endParaRPr lang="en-US" sz="2400" dirty="0">
              <a:latin typeface="+mj-lt"/>
            </a:endParaRPr>
          </a:p>
        </p:txBody>
      </p:sp>
      <p:cxnSp>
        <p:nvCxnSpPr>
          <p:cNvPr id="34" name="Straight Arrow Connector 33"/>
          <p:cNvCxnSpPr>
            <a:stCxn id="32" idx="2"/>
          </p:cNvCxnSpPr>
          <p:nvPr/>
        </p:nvCxnSpPr>
        <p:spPr>
          <a:xfrm>
            <a:off x="5653581" y="1759740"/>
            <a:ext cx="156003" cy="608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2548" y="690696"/>
            <a:ext cx="965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Step 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710428"/>
              </p:ext>
            </p:extLst>
          </p:nvPr>
        </p:nvGraphicFramePr>
        <p:xfrm>
          <a:off x="12548" y="6177659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7" name="Visio" r:id="rId11" imgW="911590" imgH="1443065" progId="Visio.Drawing.11">
                  <p:embed/>
                </p:oleObj>
              </mc:Choice>
              <mc:Fallback>
                <p:oleObj name="Visio" r:id="rId11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8" y="6177659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360425" y="6331239"/>
            <a:ext cx="19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Helper node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809463" y="1748263"/>
            <a:ext cx="990771" cy="9221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7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of PUE </a:t>
            </a:r>
            <a:r>
              <a:rPr lang="en-US" dirty="0" smtClean="0"/>
              <a:t>Attacks – State of the Art</a:t>
            </a:r>
            <a:endParaRPr lang="en-US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4417" y="142361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0124" y="45765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8612" y="3541610"/>
            <a:ext cx="725295" cy="73013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03651" y="1085507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(1)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2444" y="4271740"/>
            <a:ext cx="4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(2)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979" y="2245726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1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6525" y="53623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3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0410" y="412430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SU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1700" y="2024340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Box 54"/>
          <p:cNvSpPr txBox="1"/>
          <p:nvPr/>
        </p:nvSpPr>
        <p:spPr>
          <a:xfrm>
            <a:off x="7100139" y="200562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(3)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48101" y="2810146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2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8031" y="4006022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Box 57"/>
          <p:cNvSpPr txBox="1"/>
          <p:nvPr/>
        </p:nvSpPr>
        <p:spPr>
          <a:xfrm>
            <a:off x="1043055" y="3701222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(5)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64432" y="4791828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5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785708"/>
            <a:ext cx="504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3911224" y="452185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(4)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32601" y="5571514"/>
            <a:ext cx="5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PU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4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63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9277" y="2888114"/>
            <a:ext cx="725295" cy="730130"/>
          </a:xfrm>
          <a:prstGeom prst="rect">
            <a:avLst/>
          </a:prstGeom>
          <a:noFill/>
        </p:spPr>
      </p:pic>
      <p:pic>
        <p:nvPicPr>
          <p:cNvPr id="64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1359" y="2245726"/>
            <a:ext cx="725295" cy="730130"/>
          </a:xfrm>
          <a:prstGeom prst="rect">
            <a:avLst/>
          </a:prstGeom>
          <a:noFill/>
        </p:spPr>
      </p:pic>
      <p:pic>
        <p:nvPicPr>
          <p:cNvPr id="65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800234" y="3541610"/>
            <a:ext cx="725295" cy="730130"/>
          </a:xfrm>
          <a:prstGeom prst="rect">
            <a:avLst/>
          </a:prstGeom>
          <a:noFill/>
        </p:spPr>
      </p:pic>
      <p:pic>
        <p:nvPicPr>
          <p:cNvPr id="66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107763" y="1940238"/>
            <a:ext cx="725295" cy="730130"/>
          </a:xfrm>
          <a:prstGeom prst="rect">
            <a:avLst/>
          </a:prstGeom>
          <a:noFill/>
        </p:spPr>
      </p:pic>
      <p:pic>
        <p:nvPicPr>
          <p:cNvPr id="67" name="Picture 3" descr="C:\Users\swathi\AppData\Local\Microsoft\Windows\Temporary Internet Files\Content.IE5\QLHCPP2I\MC90043157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5838" y="1230797"/>
            <a:ext cx="725295" cy="730130"/>
          </a:xfrm>
          <a:prstGeom prst="rect">
            <a:avLst/>
          </a:prstGeom>
          <a:noFill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024812"/>
              </p:ext>
            </p:extLst>
          </p:nvPr>
        </p:nvGraphicFramePr>
        <p:xfrm>
          <a:off x="1489451" y="1418684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0" name="Visio" r:id="rId5" imgW="911590" imgH="1443065" progId="Visio.Drawing.11">
                  <p:embed/>
                </p:oleObj>
              </mc:Choice>
              <mc:Fallback>
                <p:oleObj name="Visio" r:id="rId5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451" y="1418684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022749"/>
              </p:ext>
            </p:extLst>
          </p:nvPr>
        </p:nvGraphicFramePr>
        <p:xfrm>
          <a:off x="1689074" y="3990395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1" name="Visio" r:id="rId7" imgW="911590" imgH="1443065" progId="Visio.Drawing.11">
                  <p:embed/>
                </p:oleObj>
              </mc:Choice>
              <mc:Fallback>
                <p:oleObj name="Visio" r:id="rId7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074" y="3990395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133317"/>
              </p:ext>
            </p:extLst>
          </p:nvPr>
        </p:nvGraphicFramePr>
        <p:xfrm>
          <a:off x="4566834" y="4883747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2" name="Visio" r:id="rId8" imgW="911590" imgH="1443065" progId="Visio.Drawing.11">
                  <p:embed/>
                </p:oleObj>
              </mc:Choice>
              <mc:Fallback>
                <p:oleObj name="Visio" r:id="rId8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6834" y="4883747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508827"/>
              </p:ext>
            </p:extLst>
          </p:nvPr>
        </p:nvGraphicFramePr>
        <p:xfrm>
          <a:off x="6388926" y="2126355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3" name="Visio" r:id="rId9" imgW="911590" imgH="1443065" progId="Visio.Drawing.11">
                  <p:embed/>
                </p:oleObj>
              </mc:Choice>
              <mc:Fallback>
                <p:oleObj name="Visio" r:id="rId9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8926" y="2126355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828526"/>
              </p:ext>
            </p:extLst>
          </p:nvPr>
        </p:nvGraphicFramePr>
        <p:xfrm>
          <a:off x="6873799" y="4650127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4" name="Visio" r:id="rId10" imgW="911590" imgH="1443065" progId="Visio.Drawing.11">
                  <p:embed/>
                </p:oleObj>
              </mc:Choice>
              <mc:Fallback>
                <p:oleObj name="Visio" r:id="rId10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799" y="4650127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22860" y="1851045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1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0280" y="4417786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5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55706" y="5338924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4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94879" y="2618238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2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67668" y="5111580"/>
            <a:ext cx="57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+mj-lt"/>
                <a:cs typeface="Times New Roman" pitchFamily="18" charset="0"/>
              </a:rPr>
              <a:t>3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17" idx="0"/>
          </p:cNvCxnSpPr>
          <p:nvPr/>
        </p:nvCxnSpPr>
        <p:spPr>
          <a:xfrm>
            <a:off x="1016830" y="1423612"/>
            <a:ext cx="2508699" cy="1722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7" idx="0"/>
          </p:cNvCxnSpPr>
          <p:nvPr/>
        </p:nvCxnSpPr>
        <p:spPr>
          <a:xfrm flipV="1">
            <a:off x="1270444" y="3906676"/>
            <a:ext cx="1811461" cy="99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4" idx="0"/>
            <a:endCxn id="66" idx="1"/>
          </p:cNvCxnSpPr>
          <p:nvPr/>
        </p:nvCxnSpPr>
        <p:spPr>
          <a:xfrm flipH="1">
            <a:off x="4833058" y="2024340"/>
            <a:ext cx="2221055" cy="2809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1" idx="2"/>
          </p:cNvCxnSpPr>
          <p:nvPr/>
        </p:nvCxnSpPr>
        <p:spPr>
          <a:xfrm flipH="1" flipV="1">
            <a:off x="5605246" y="3541610"/>
            <a:ext cx="2040275" cy="1099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25" idx="1"/>
          </p:cNvCxnSpPr>
          <p:nvPr/>
        </p:nvCxnSpPr>
        <p:spPr>
          <a:xfrm flipV="1">
            <a:off x="4138612" y="4308967"/>
            <a:ext cx="331798" cy="497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892731" y="1298075"/>
            <a:ext cx="1918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Link signature</a:t>
            </a:r>
            <a:endParaRPr lang="en-US" sz="2400" dirty="0">
              <a:latin typeface="+mj-lt"/>
            </a:endParaRPr>
          </a:p>
        </p:txBody>
      </p:sp>
      <p:cxnSp>
        <p:nvCxnSpPr>
          <p:cNvPr id="34" name="Straight Arrow Connector 33"/>
          <p:cNvCxnSpPr>
            <a:stCxn id="32" idx="2"/>
          </p:cNvCxnSpPr>
          <p:nvPr/>
        </p:nvCxnSpPr>
        <p:spPr>
          <a:xfrm flipH="1">
            <a:off x="5560828" y="1759740"/>
            <a:ext cx="291204" cy="4305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2548" y="690696"/>
            <a:ext cx="965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Step 3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511695"/>
              </p:ext>
            </p:extLst>
          </p:nvPr>
        </p:nvGraphicFramePr>
        <p:xfrm>
          <a:off x="12548" y="6177659"/>
          <a:ext cx="320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5" name="Visio" r:id="rId11" imgW="911590" imgH="1443065" progId="Visio.Drawing.11">
                  <p:embed/>
                </p:oleObj>
              </mc:Choice>
              <mc:Fallback>
                <p:oleObj name="Visio" r:id="rId11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8" y="6177659"/>
                        <a:ext cx="320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360425" y="6331239"/>
            <a:ext cx="19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Helper node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stCxn id="17" idx="0"/>
          </p:cNvCxnSpPr>
          <p:nvPr/>
        </p:nvCxnSpPr>
        <p:spPr>
          <a:xfrm>
            <a:off x="1016830" y="1423612"/>
            <a:ext cx="1783404" cy="12467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1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Works well for </a:t>
            </a:r>
            <a:r>
              <a:rPr lang="en-US" b="1" dirty="0" smtClean="0">
                <a:solidFill>
                  <a:srgbClr val="0000FF"/>
                </a:solidFill>
              </a:rPr>
              <a:t>static CRNs </a:t>
            </a:r>
            <a:r>
              <a:rPr lang="en-US" dirty="0" smtClean="0"/>
              <a:t>(training  is performed sparingly)</a:t>
            </a:r>
          </a:p>
          <a:p>
            <a:pPr lvl="1"/>
            <a:r>
              <a:rPr lang="en-US" dirty="0" smtClean="0"/>
              <a:t>Does not require helpers to be awake at all times</a:t>
            </a:r>
          </a:p>
          <a:p>
            <a:pPr lvl="1"/>
            <a:r>
              <a:rPr lang="en-US" dirty="0" smtClean="0"/>
              <a:t>Helpers are placed </a:t>
            </a:r>
            <a:r>
              <a:rPr lang="en-US" dirty="0" smtClean="0"/>
              <a:t>at </a:t>
            </a:r>
            <a:r>
              <a:rPr lang="en-US" b="1" dirty="0" smtClean="0">
                <a:solidFill>
                  <a:srgbClr val="0000FF"/>
                </a:solidFill>
              </a:rPr>
              <a:t>physically secure locations </a:t>
            </a:r>
            <a:r>
              <a:rPr lang="en-US" dirty="0" smtClean="0"/>
              <a:t>(PU premises)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Retraining needed with </a:t>
            </a:r>
            <a:r>
              <a:rPr lang="en-US" b="1" dirty="0" smtClean="0">
                <a:solidFill>
                  <a:srgbClr val="0000FF"/>
                </a:solidFill>
              </a:rPr>
              <a:t>small position changes </a:t>
            </a:r>
            <a:r>
              <a:rPr lang="en-US" dirty="0" smtClean="0"/>
              <a:t>– not efficient for mobile CRNs</a:t>
            </a:r>
          </a:p>
          <a:p>
            <a:pPr marL="457200" lvl="1" indent="0"/>
            <a:r>
              <a:rPr lang="en-US" dirty="0" smtClean="0"/>
              <a:t>Helpers must be as powerful as the PUs – not practical for </a:t>
            </a:r>
            <a:r>
              <a:rPr lang="en-US" dirty="0"/>
              <a:t>T</a:t>
            </a:r>
            <a:r>
              <a:rPr lang="en-US" dirty="0" smtClean="0"/>
              <a:t>V stations (KW range)</a:t>
            </a:r>
          </a:p>
          <a:p>
            <a:pPr marL="457200" lvl="1" indent="0"/>
            <a:r>
              <a:rPr lang="en-US" dirty="0" smtClean="0"/>
              <a:t>Helpers placed at the PU </a:t>
            </a:r>
            <a:r>
              <a:rPr lang="en-US" dirty="0" smtClean="0"/>
              <a:t>premises – Legacy network operators must consent</a:t>
            </a:r>
          </a:p>
          <a:p>
            <a:pPr marL="457200" lvl="1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8942</TotalTime>
  <Words>930</Words>
  <Application>Microsoft Office PowerPoint</Application>
  <PresentationFormat>On-screen Show (4:3)</PresentationFormat>
  <Paragraphs>249</Paragraphs>
  <Slides>18</Slides>
  <Notes>0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Visio</vt:lpstr>
      <vt:lpstr>A Primary User Authentication System for Mobile Cognitive Radio Networks</vt:lpstr>
      <vt:lpstr>Co-existence of a CRN with PRNs</vt:lpstr>
      <vt:lpstr>Spectrum Sensing Process</vt:lpstr>
      <vt:lpstr>Impact of PU Emulation (PUE) Attacks</vt:lpstr>
      <vt:lpstr>Problem Statement</vt:lpstr>
      <vt:lpstr>Detection of PUE Attacks – State of the Art</vt:lpstr>
      <vt:lpstr>Detection of PUE Attacks – State of the Art</vt:lpstr>
      <vt:lpstr>Detection of PUE Attacks – State of the Art</vt:lpstr>
      <vt:lpstr>Pros and Cons</vt:lpstr>
      <vt:lpstr>Our Contribution – Proposed System Architecture</vt:lpstr>
      <vt:lpstr>PU – Helper Authentication</vt:lpstr>
      <vt:lpstr>Helper - SU Authentication</vt:lpstr>
      <vt:lpstr>Security Analysis – Resistance to a PUE Attack</vt:lpstr>
      <vt:lpstr>Security Analysis - Helper Impersonation Attack</vt:lpstr>
      <vt:lpstr>Security Analysis – Replay Attack</vt:lpstr>
      <vt:lpstr>Security Analysis – Wormhole Attack</vt:lpstr>
      <vt:lpstr>PowerPoint Presentation</vt:lpstr>
      <vt:lpstr>Work in Progress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Securing Opportunistic Spectrum Access in Cognitive Radio Networks</dc:title>
  <dc:creator>Loukas</dc:creator>
  <cp:lastModifiedBy>Βαλάντης</cp:lastModifiedBy>
  <cp:revision>221</cp:revision>
  <dcterms:created xsi:type="dcterms:W3CDTF">2009-02-11T04:10:07Z</dcterms:created>
  <dcterms:modified xsi:type="dcterms:W3CDTF">2010-11-07T22:43:18Z</dcterms:modified>
</cp:coreProperties>
</file>